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Default Extension="png" ContentType="image/png"/>
  <Default Extension="wmf" ContentType="image/x-wmf"/>
  <Default Extension="svg" ContentType="image/svg+xml"/>
  <Override PartName="/ppt/notesMasters/notesMaster1.xml" ContentType="application/vnd.openxmlformats-officedocument.presentationml.notesMaster+xml"/>
  <Override PartName="/ppt/slideLayouts/slideLayout10.xml" ContentType="application/vnd.openxmlformats-officedocument.presentationml.slideLayout+xml"/>
  <Override PartName="/ppt/presentation.xml" ContentType="application/vnd.openxmlformats-officedocument.presentationml.presentation.main+xml"/>
  <Override PartName="/ppt/slideLayouts/slideLayout5.xml" ContentType="application/vnd.openxmlformats-officedocument.presentationml.slideLayout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docProps/app.xml" ContentType="application/vnd.openxmlformats-officedocument.extended-properties+xml"/>
  <Override PartName="/ppt/viewProps.xml" ContentType="application/vnd.openxmlformats-officedocument.presentationml.viewProps+xml"/>
  <Override PartName="/ppt/slideLayouts/slideLayout6.xml" ContentType="application/vnd.openxmlformats-officedocument.presentationml.slideLayout+xml"/>
  <Override PartName="/docProps/core.xml" ContentType="application/vnd.openxmlformats-package.core-properties+xml"/>
  <Override PartName="/ppt/theme/theme1.xml" ContentType="application/vnd.openxmlformats-officedocument.theme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notesSlides/notesSlide1.xml" ContentType="application/vnd.openxmlformats-officedocument.presentationml.notesSlide+xml"/>
  <Override PartName="/ppt/slides/slide1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2.xml" ContentType="application/vnd.openxmlformats-officedocument.presentationml.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notesSlides/notesSlide4.xml" ContentType="application/vnd.openxmlformats-officedocument.presentationml.notesSlide+xml"/>
  <Override PartName="/ppt/slides/slide4.xml" ContentType="application/vnd.openxmlformats-officedocument.presentationml.slide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notesSlides/notesSlide6.xml" ContentType="application/vnd.openxmlformats-officedocument.presentationml.notesSlide+xml"/>
  <Override PartName="/ppt/slides/slide6.xml" ContentType="application/vnd.openxmlformats-officedocument.presentationml.slide+xml"/>
  <Override PartName="/ppt/notesSlides/notesSlide7.xml" ContentType="application/vnd.openxmlformats-officedocument.presentationml.notesSlide+xml"/>
  <Override PartName="/ppt/slides/slide7.xml" ContentType="application/vnd.openxmlformats-officedocument.presentationml.slide+xml"/>
  <Override PartName="/ppt/notesSlides/notesSlide11.xml" ContentType="application/vnd.openxmlformats-officedocument.presentationml.notesSlide+xml"/>
  <Override PartName="/ppt/notesSlides/notesSlide8.xml" ContentType="application/vnd.openxmlformats-officedocument.presentationml.notes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notesSlides/notesSlide10.xml" ContentType="application/vnd.openxmlformats-officedocument.presentationml.notesSlide+xml"/>
  <Override PartName="/ppt/notesSlides/notesSlide9.xml" ContentType="application/vnd.openxmlformats-officedocument.presentationml.notes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</Types>
</file>

<file path=_rels/.rels><?xml version="1.0" encoding="UTF-8" standalone="yes"?><Relationships xmlns="http://schemas.openxmlformats.org/package/2006/relationships"><Relationship Id="rId3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autoCompressPictures="0" embedTrueTypeFonts="1" saveSubsetFonts="1">
  <p:sldMasterIdLst>
    <p:sldMasterId id="2147483648" r:id="rId1"/>
  </p:sldMasterIdLst>
  <p:notesMasterIdLst>
    <p:notesMasterId r:id="rId14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</p:sldIdLst>
  <p:sldSz cx="14630400" cy="8229600"/>
  <p:notesSz cx="8229600" cy="14630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>
        <p:guide pos="4608"/>
        <p:guide pos="2592" orient="horz"/>
      </p:guideLst>
    </p:cSldViewPr>
  </p:slideViewPr>
  <p:gridSpacing cx="76200" cy="76200"/>
</p:viewPr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 /><Relationship Id="rId16" Type="http://schemas.openxmlformats.org/officeDocument/2006/relationships/tableStyles" Target="tableStyles.xml" /><Relationship Id="rId17" Type="http://schemas.openxmlformats.org/officeDocument/2006/relationships/viewProps" Target="viewProps.xml" /></Relationships>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 name=""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2736028" name="Header Placehold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9584618" name="Date Placeholder 2"/>
          <p:cNvSpPr>
            <a:spLocks noGrp="1"/>
          </p:cNvSpPr>
          <p:nvPr>
            <p:ph type="dt" idx="1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1686313551" name="Slide Image Placeholder 3"/>
          <p:cNvSpPr>
            <a:spLocks noChangeAspect="1" noGrp="1" noRot="1"/>
          </p:cNvSpPr>
          <p:nvPr>
            <p:ph type="sldImg" idx="2"/>
          </p:nvPr>
        </p:nvSpPr>
        <p:spPr bwMode="auto"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>
              <a:defRPr/>
            </a:pPr>
            <a:endParaRPr lang="en-US"/>
          </a:p>
        </p:txBody>
      </p:sp>
      <p:sp>
        <p:nvSpPr>
          <p:cNvPr id="380048068" name="Notes Placeholder 4"/>
          <p:cNvSpPr>
            <a:spLocks noGrp="1"/>
          </p:cNvSpPr>
          <p:nvPr>
            <p:ph type="body" sz="quarter" idx="3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/>
          </a:p>
        </p:txBody>
      </p:sp>
      <p:sp>
        <p:nvSpPr>
          <p:cNvPr id="852433731" name="Footer Placeholder 5"/>
          <p:cNvSpPr>
            <a:spLocks noGrp="1"/>
          </p:cNvSpPr>
          <p:nvPr>
            <p:ph type="ftr" sz="quarter" idx="4"/>
          </p:nvPr>
        </p:nvSpPr>
        <p:spPr bwMode="auto"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884847672" name="Slide Number Placeholder 6"/>
          <p:cNvSpPr>
            <a:spLocks noGrp="1"/>
          </p:cNvSpPr>
          <p:nvPr>
            <p:ph type="sldNum" sz="quarter" idx="5"/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>
      <a:defRPr sz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>
      <a:defRPr sz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>
      <a:defRPr sz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>
      <a:defRPr sz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>
      <a:defRPr sz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>
      <a:defRPr sz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>
      <a:defRPr sz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>
      <a:defRPr sz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>
      <a:defRPr sz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 ?>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 ?>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 ?>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 ?>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 ?>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 ?>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 ?>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 ?>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 ?>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 ?>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21606228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672987175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20453610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7021451-1387-4CA6-816F-3879F97B5CBC}" type="slidenum">
              <a:rPr lang="en-US"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11518297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105907760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9565720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7021451-1387-4CA6-816F-3879F97B5CBC}" type="slidenum">
              <a:rPr lang="en-US"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34791047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585035834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423585901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7021451-1387-4CA6-816F-3879F97B5CBC}" type="slidenum">
              <a:rPr lang="en-US"/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75512957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758002619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95051111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7021451-1387-4CA6-816F-3879F97B5CBC}" type="slidenum">
              <a:rPr lang="en-US"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36260636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971317012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88198061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7021451-1387-4CA6-816F-3879F97B5CBC}" type="slidenum">
              <a:rPr lang="en-US"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88063098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421197939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953406141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7021451-1387-4CA6-816F-3879F97B5CBC}" type="slidenum">
              <a:rPr lang="en-US"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00218610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951583444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454112003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7021451-1387-4CA6-816F-3879F97B5CBC}" type="slidenum">
              <a:rPr lang="en-US"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65555488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501036732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234855037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7021451-1387-4CA6-816F-3879F97B5CBC}" type="slidenum">
              <a:rPr lang="en-US"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04537174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520690215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812980065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7021451-1387-4CA6-816F-3879F97B5CBC}" type="slidenum">
              <a:rPr lang="en-US"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69482128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514133069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081940542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7021451-1387-4CA6-816F-3879F97B5CBC}" type="slidenum">
              <a:rPr lang="en-US"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18098808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858264859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256863993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7021451-1387-4CA6-816F-3879F97B5CBC}" type="slidenum">
              <a:rPr lang="en-US"/>
              <a:t>9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8.png"/></Relationships>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0.png"/></Relationships>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2.png"/></Relationships>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4.png"/></Relationships>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6.png"/></Relationships>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8.png"/></Relationships>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0.png"/></Relationships>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2.png"/></Relationships>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4.png"/></Relationships>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6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Slide 9 maste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881977124" name="Image 0" descr="preencoded.png"/>
          <p:cNvPicPr>
            <a:picLocks noChangeAspect="1"/>
          </p:cNvPicPr>
          <p:nvPr/>
        </p:nvPicPr>
        <p:blipFill rotWithShape="1">
          <a:blip r:embed="rId2"/>
          <a:stretch/>
        </p:blipFill>
        <p:spPr bwMode="auto"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1229270165" name="Shape 0"/>
          <p:cNvSpPr/>
          <p:nvPr/>
        </p:nvSpPr>
        <p:spPr bwMode="auto"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662039371" name="Image 1" descr="preencoded.png">
            <a:hlinkClick r:id="rId3" tooltip=""/>
          </p:cNvPr>
          <p:cNvPicPr>
            <a:picLocks noChangeAspect="1"/>
          </p:cNvPicPr>
          <p:nvPr/>
        </p:nvPicPr>
        <p:blipFill rotWithShape="1">
          <a:blip r:embed="rId4"/>
          <a:stretch/>
        </p:blipFill>
        <p:spPr bwMode="auto">
          <a:xfrm>
            <a:off x="12839214" y="7749539"/>
            <a:ext cx="1722604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Slide 10 maste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514810170" name="Image 0" descr="preencoded.png"/>
          <p:cNvPicPr>
            <a:picLocks noChangeAspect="1"/>
          </p:cNvPicPr>
          <p:nvPr/>
        </p:nvPicPr>
        <p:blipFill rotWithShape="1">
          <a:blip r:embed="rId2"/>
          <a:stretch/>
        </p:blipFill>
        <p:spPr bwMode="auto"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127802651" name="Shape 0"/>
          <p:cNvSpPr/>
          <p:nvPr/>
        </p:nvSpPr>
        <p:spPr bwMode="auto"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211017406" name="Image 1" descr="preencoded.png">
            <a:hlinkClick r:id="rId3" tooltip=""/>
          </p:cNvPr>
          <p:cNvPicPr>
            <a:picLocks noChangeAspect="1"/>
          </p:cNvPicPr>
          <p:nvPr/>
        </p:nvPicPr>
        <p:blipFill rotWithShape="1">
          <a:blip r:embed="rId4"/>
          <a:stretch/>
        </p:blipFill>
        <p:spPr bwMode="auto">
          <a:xfrm>
            <a:off x="12839214" y="7749539"/>
            <a:ext cx="1722604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Slide 11 maste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823984154" name="Image 0" descr="preencoded.png"/>
          <p:cNvPicPr>
            <a:picLocks noChangeAspect="1"/>
          </p:cNvPicPr>
          <p:nvPr/>
        </p:nvPicPr>
        <p:blipFill rotWithShape="1">
          <a:blip r:embed="rId2"/>
          <a:stretch/>
        </p:blipFill>
        <p:spPr bwMode="auto"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60424529" name="Shape 0"/>
          <p:cNvSpPr/>
          <p:nvPr/>
        </p:nvSpPr>
        <p:spPr bwMode="auto"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960388948" name="Image 1" descr="preencoded.png">
            <a:hlinkClick r:id="rId3" tooltip=""/>
          </p:cNvPr>
          <p:cNvPicPr>
            <a:picLocks noChangeAspect="1"/>
          </p:cNvPicPr>
          <p:nvPr/>
        </p:nvPicPr>
        <p:blipFill rotWithShape="1">
          <a:blip r:embed="rId4"/>
          <a:stretch/>
        </p:blipFill>
        <p:spPr bwMode="auto">
          <a:xfrm>
            <a:off x="12839214" y="7749539"/>
            <a:ext cx="1722604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Slide 1 maste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974324534" name="Image 0" descr="preencoded.png"/>
          <p:cNvPicPr>
            <a:picLocks noChangeAspect="1"/>
          </p:cNvPicPr>
          <p:nvPr/>
        </p:nvPicPr>
        <p:blipFill rotWithShape="1">
          <a:blip r:embed="rId2"/>
          <a:stretch/>
        </p:blipFill>
        <p:spPr bwMode="auto"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1091325029" name="Shape 0"/>
          <p:cNvSpPr/>
          <p:nvPr/>
        </p:nvSpPr>
        <p:spPr bwMode="auto"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585267555" name="Image 1" descr="preencoded.png">
            <a:hlinkClick r:id="rId3" tooltip=""/>
          </p:cNvPr>
          <p:cNvPicPr>
            <a:picLocks noChangeAspect="1"/>
          </p:cNvPicPr>
          <p:nvPr/>
        </p:nvPicPr>
        <p:blipFill rotWithShape="1">
          <a:blip r:embed="rId4"/>
          <a:stretch/>
        </p:blipFill>
        <p:spPr bwMode="auto">
          <a:xfrm>
            <a:off x="12839214" y="7749539"/>
            <a:ext cx="1722604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Slide 2 maste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319856555" name="Image 0" descr="preencoded.png"/>
          <p:cNvPicPr>
            <a:picLocks noChangeAspect="1"/>
          </p:cNvPicPr>
          <p:nvPr/>
        </p:nvPicPr>
        <p:blipFill rotWithShape="1">
          <a:blip r:embed="rId2"/>
          <a:stretch/>
        </p:blipFill>
        <p:spPr bwMode="auto"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097958421" name="Shape 0"/>
          <p:cNvSpPr/>
          <p:nvPr/>
        </p:nvSpPr>
        <p:spPr bwMode="auto"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1429308966" name="Image 1" descr="preencoded.png">
            <a:hlinkClick r:id="rId3" tooltip=""/>
          </p:cNvPr>
          <p:cNvPicPr>
            <a:picLocks noChangeAspect="1"/>
          </p:cNvPicPr>
          <p:nvPr/>
        </p:nvPicPr>
        <p:blipFill rotWithShape="1">
          <a:blip r:embed="rId4"/>
          <a:stretch/>
        </p:blipFill>
        <p:spPr bwMode="auto">
          <a:xfrm>
            <a:off x="12839214" y="7749539"/>
            <a:ext cx="1722604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Slide 3 maste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336999038" name="Image 0" descr="preencoded.png"/>
          <p:cNvPicPr>
            <a:picLocks noChangeAspect="1"/>
          </p:cNvPicPr>
          <p:nvPr/>
        </p:nvPicPr>
        <p:blipFill rotWithShape="1">
          <a:blip r:embed="rId2"/>
          <a:stretch/>
        </p:blipFill>
        <p:spPr bwMode="auto"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654022650" name="Shape 0"/>
          <p:cNvSpPr/>
          <p:nvPr/>
        </p:nvSpPr>
        <p:spPr bwMode="auto"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823367967" name="Image 1" descr="preencoded.png">
            <a:hlinkClick r:id="rId3" tooltip=""/>
          </p:cNvPr>
          <p:cNvPicPr>
            <a:picLocks noChangeAspect="1"/>
          </p:cNvPicPr>
          <p:nvPr/>
        </p:nvPicPr>
        <p:blipFill rotWithShape="1">
          <a:blip r:embed="rId4"/>
          <a:stretch/>
        </p:blipFill>
        <p:spPr bwMode="auto">
          <a:xfrm>
            <a:off x="12839214" y="7749539"/>
            <a:ext cx="1722604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Slide 4 maste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768189510" name="Image 0" descr="preencoded.png"/>
          <p:cNvPicPr>
            <a:picLocks noChangeAspect="1"/>
          </p:cNvPicPr>
          <p:nvPr/>
        </p:nvPicPr>
        <p:blipFill rotWithShape="1">
          <a:blip r:embed="rId2"/>
          <a:stretch/>
        </p:blipFill>
        <p:spPr bwMode="auto"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1311504090" name="Shape 0"/>
          <p:cNvSpPr/>
          <p:nvPr/>
        </p:nvSpPr>
        <p:spPr bwMode="auto"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1179468656" name="Image 1" descr="preencoded.png">
            <a:hlinkClick r:id="rId3" tooltip=""/>
          </p:cNvPr>
          <p:cNvPicPr>
            <a:picLocks noChangeAspect="1"/>
          </p:cNvPicPr>
          <p:nvPr/>
        </p:nvPicPr>
        <p:blipFill rotWithShape="1">
          <a:blip r:embed="rId4"/>
          <a:stretch/>
        </p:blipFill>
        <p:spPr bwMode="auto">
          <a:xfrm>
            <a:off x="12839214" y="7749539"/>
            <a:ext cx="1722604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Slide 5 maste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730684519" name="Image 0" descr="preencoded.png"/>
          <p:cNvPicPr>
            <a:picLocks noChangeAspect="1"/>
          </p:cNvPicPr>
          <p:nvPr/>
        </p:nvPicPr>
        <p:blipFill rotWithShape="1">
          <a:blip r:embed="rId2"/>
          <a:stretch/>
        </p:blipFill>
        <p:spPr bwMode="auto"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819394514" name="Shape 0"/>
          <p:cNvSpPr/>
          <p:nvPr/>
        </p:nvSpPr>
        <p:spPr bwMode="auto"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2022007907" name="Image 1" descr="preencoded.png">
            <a:hlinkClick r:id="rId3" tooltip=""/>
          </p:cNvPr>
          <p:cNvPicPr>
            <a:picLocks noChangeAspect="1"/>
          </p:cNvPicPr>
          <p:nvPr/>
        </p:nvPicPr>
        <p:blipFill rotWithShape="1">
          <a:blip r:embed="rId4"/>
          <a:stretch/>
        </p:blipFill>
        <p:spPr bwMode="auto">
          <a:xfrm>
            <a:off x="12839214" y="7749539"/>
            <a:ext cx="1722604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Slide 6 maste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357256403" name="Image 0" descr="preencoded.png"/>
          <p:cNvPicPr>
            <a:picLocks noChangeAspect="1"/>
          </p:cNvPicPr>
          <p:nvPr/>
        </p:nvPicPr>
        <p:blipFill rotWithShape="1">
          <a:blip r:embed="rId2"/>
          <a:stretch/>
        </p:blipFill>
        <p:spPr bwMode="auto"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1997580155" name="Shape 0"/>
          <p:cNvSpPr/>
          <p:nvPr/>
        </p:nvSpPr>
        <p:spPr bwMode="auto"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1849203521" name="Image 1" descr="preencoded.png">
            <a:hlinkClick r:id="rId3" tooltip=""/>
          </p:cNvPr>
          <p:cNvPicPr>
            <a:picLocks noChangeAspect="1"/>
          </p:cNvPicPr>
          <p:nvPr/>
        </p:nvPicPr>
        <p:blipFill rotWithShape="1">
          <a:blip r:embed="rId4"/>
          <a:stretch/>
        </p:blipFill>
        <p:spPr bwMode="auto">
          <a:xfrm>
            <a:off x="12839214" y="7749539"/>
            <a:ext cx="1722604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Slide 7 maste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093488622" name="Image 0" descr="preencoded.png"/>
          <p:cNvPicPr>
            <a:picLocks noChangeAspect="1"/>
          </p:cNvPicPr>
          <p:nvPr/>
        </p:nvPicPr>
        <p:blipFill rotWithShape="1">
          <a:blip r:embed="rId2"/>
          <a:stretch/>
        </p:blipFill>
        <p:spPr bwMode="auto"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67732498" name="Shape 0"/>
          <p:cNvSpPr/>
          <p:nvPr/>
        </p:nvSpPr>
        <p:spPr bwMode="auto"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723466396" name="Image 1" descr="preencoded.png">
            <a:hlinkClick r:id="rId3" tooltip=""/>
          </p:cNvPr>
          <p:cNvPicPr>
            <a:picLocks noChangeAspect="1"/>
          </p:cNvPicPr>
          <p:nvPr/>
        </p:nvPicPr>
        <p:blipFill rotWithShape="1">
          <a:blip r:embed="rId4"/>
          <a:stretch/>
        </p:blipFill>
        <p:spPr bwMode="auto">
          <a:xfrm>
            <a:off x="12839214" y="7749539"/>
            <a:ext cx="1722604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Slide 8 maste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801058109" name="Image 0" descr="preencoded.png"/>
          <p:cNvPicPr>
            <a:picLocks noChangeAspect="1"/>
          </p:cNvPicPr>
          <p:nvPr/>
        </p:nvPicPr>
        <p:blipFill rotWithShape="1">
          <a:blip r:embed="rId2"/>
          <a:stretch/>
        </p:blipFill>
        <p:spPr bwMode="auto"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74575320" name="Shape 0"/>
          <p:cNvSpPr/>
          <p:nvPr/>
        </p:nvSpPr>
        <p:spPr bwMode="auto"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1821910746" name="Image 1" descr="preencoded.png">
            <a:hlinkClick r:id="rId3" tooltip=""/>
          </p:cNvPr>
          <p:cNvPicPr>
            <a:picLocks noChangeAspect="1"/>
          </p:cNvPicPr>
          <p:nvPr/>
        </p:nvPicPr>
        <p:blipFill rotWithShape="1">
          <a:blip r:embed="rId4"/>
          <a:stretch/>
        </p:blipFill>
        <p:spPr bwMode="auto">
          <a:xfrm>
            <a:off x="12839214" y="7749539"/>
            <a:ext cx="1722604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dt="0" ftr="0" hdr="0" sldNum="0"/>
  <p:txStyles>
    <p:titleStyle>
      <a:lvl1pPr algn="ctr" defTabSz="914400" rtl="0">
        <a:spcBef>
          <a:spcPts val="0"/>
        </a:spcBef>
        <a:buNone/>
        <a:defRPr sz="44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>
        <a:spcBef>
          <a:spcPts val="0"/>
        </a:spcBef>
        <a:buFont typeface="Arial"/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>
        <a:spcBef>
          <a:spcPts val="0"/>
        </a:spcBef>
        <a:buFont typeface="Arial"/>
        <a:buChar char="–"/>
        <a:defRPr sz="28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>
        <a:spcBef>
          <a:spcPts val="0"/>
        </a:spcBef>
        <a:buFont typeface="Arial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>
        <a:spcBef>
          <a:spcPts val="0"/>
        </a:spcBef>
        <a:buFont typeface="Arial"/>
        <a:buChar char="–"/>
        <a:defRPr sz="20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>
        <a:spcBef>
          <a:spcPts val="0"/>
        </a:spcBef>
        <a:buFont typeface="Arial"/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3.png"/></Relationships>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media2.svg"/><Relationship Id="rId6" Type="http://schemas.openxmlformats.org/officeDocument/2006/relationships/image" Target="../media/image40.png"/><Relationship Id="rId7" Type="http://schemas.openxmlformats.org/officeDocument/2006/relationships/image" Target="../media/media3.svg"/><Relationship Id="rId8" Type="http://schemas.openxmlformats.org/officeDocument/2006/relationships/image" Target="../media/image41.png"/><Relationship Id="rId9" Type="http://schemas.openxmlformats.org/officeDocument/2006/relationships/image" Target="../media/media4.svg"/></Relationships>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media5.svg"/><Relationship Id="rId6" Type="http://schemas.openxmlformats.org/officeDocument/2006/relationships/image" Target="../media/image44.png"/><Relationship Id="rId7" Type="http://schemas.openxmlformats.org/officeDocument/2006/relationships/image" Target="../media/image45.png"/><Relationship Id="rId8" Type="http://schemas.openxmlformats.org/officeDocument/2006/relationships/image" Target="../media/media6.svg"/><Relationship Id="rId9" Type="http://schemas.openxmlformats.org/officeDocument/2006/relationships/image" Target="../media/image46.png"/><Relationship Id="rId10" Type="http://schemas.openxmlformats.org/officeDocument/2006/relationships/image" Target="../media/image47.png"/><Relationship Id="rId11" Type="http://schemas.openxmlformats.org/officeDocument/2006/relationships/image" Target="../media/media7.svg"/><Relationship Id="rId12" Type="http://schemas.openxmlformats.org/officeDocument/2006/relationships/image" Target="../media/image48.png"/><Relationship Id="rId13" Type="http://schemas.openxmlformats.org/officeDocument/2006/relationships/image" Target="../media/image49.png"/><Relationship Id="rId14" Type="http://schemas.openxmlformats.org/officeDocument/2006/relationships/image" Target="../media/media8.svg"/><Relationship Id="rId15" Type="http://schemas.openxmlformats.org/officeDocument/2006/relationships/image" Target="../media/image50.png"/><Relationship Id="rId16" Type="http://schemas.openxmlformats.org/officeDocument/2006/relationships/image" Target="../media/image51.png"/><Relationship Id="rId17" Type="http://schemas.openxmlformats.org/officeDocument/2006/relationships/image" Target="../media/media9.svg"/></Relationships>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4.png"/></Relationships>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28.png"/></Relationships>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9.png"/><Relationship Id="rId4" Type="http://schemas.openxmlformats.org/officeDocument/2006/relationships/image" Target="../media/image30.png"/></Relationships>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/Relationships>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media1.svg"/></Relationships>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6.png"/><Relationship Id="rId4" Type="http://schemas.openxmlformats.org/officeDocument/2006/relationships/image" Target="../media/image37.png"/></Relationships>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Slide 1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280886520" name="Image 0" descr="preencoded.png"/>
          <p:cNvPicPr>
            <a:picLocks noChangeAspect="1"/>
          </p:cNvPicPr>
          <p:nvPr/>
        </p:nvPicPr>
        <p:blipFill rotWithShape="1">
          <a:blip r:embed="rId3"/>
          <a:stretch/>
        </p:blipFill>
        <p:spPr bwMode="auto">
          <a:xfrm>
            <a:off x="793790" y="1126450"/>
            <a:ext cx="1486019" cy="1486019"/>
          </a:xfrm>
          <a:prstGeom prst="rect">
            <a:avLst/>
          </a:prstGeom>
        </p:spPr>
      </p:pic>
      <p:sp>
        <p:nvSpPr>
          <p:cNvPr id="1034721651" name="Text 0"/>
          <p:cNvSpPr/>
          <p:nvPr/>
        </p:nvSpPr>
        <p:spPr bwMode="auto">
          <a:xfrm>
            <a:off x="2840831" y="1098113"/>
            <a:ext cx="11003280" cy="42530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1150"/>
              </a:lnSpc>
              <a:buNone/>
              <a:defRPr/>
            </a:pPr>
            <a:r>
              <a:rPr lang="en-US" sz="8900">
                <a:solidFill>
                  <a:srgbClr val="505468"/>
                </a:solidFill>
                <a:latin typeface="Instrument Sans Semi Bold"/>
                <a:ea typeface="Instrument Sans Semi Bold"/>
                <a:cs typeface="Instrument Sans Semi Bold"/>
              </a:rPr>
              <a:t>Сюдзи Накамура и создание синего светодиода</a:t>
            </a:r>
            <a:endParaRPr lang="en-US" sz="8900"/>
          </a:p>
        </p:txBody>
      </p:sp>
      <p:sp>
        <p:nvSpPr>
          <p:cNvPr id="751498679" name="Text 1"/>
          <p:cNvSpPr/>
          <p:nvPr/>
        </p:nvSpPr>
        <p:spPr bwMode="auto">
          <a:xfrm>
            <a:off x="793790" y="5833110"/>
            <a:ext cx="13042821" cy="9070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  <a:defRPr/>
            </a:pPr>
            <a:r>
              <a:rPr lang="en-US" sz="2200" b="1">
                <a:solidFill>
                  <a:srgbClr val="5B5F71"/>
                </a:solidFill>
                <a:latin typeface="Instrument Sans Medium"/>
                <a:ea typeface="Instrument Sans Medium"/>
                <a:cs typeface="Instrument Sans Medium"/>
              </a:rPr>
              <a:t>Подготовил:</a:t>
            </a:r>
            <a:r>
              <a:rPr lang="en-US" sz="2200">
                <a:solidFill>
                  <a:srgbClr val="5B5F71"/>
                </a:solidFill>
                <a:latin typeface="Instrument Sans Medium"/>
                <a:ea typeface="Instrument Sans Medium"/>
                <a:cs typeface="Instrument Sans Medium"/>
              </a:rPr>
              <a:t> Матузов Серафим</a:t>
            </a:r>
            <a:endParaRPr lang="en-US" sz="2200" b="1">
              <a:solidFill>
                <a:srgbClr val="5B5F71"/>
              </a:solidFill>
              <a:latin typeface="Instrument Sans Medium"/>
              <a:ea typeface="Instrument Sans Medium"/>
              <a:cs typeface="Instrument Sans Medium"/>
            </a:endParaRPr>
          </a:p>
          <a:p>
            <a:pPr marL="0" indent="0" algn="ctr">
              <a:lnSpc>
                <a:spcPts val="3549"/>
              </a:lnSpc>
              <a:buNone/>
              <a:defRPr/>
            </a:pPr>
            <a:r>
              <a:rPr lang="en-US" sz="2200" b="1">
                <a:solidFill>
                  <a:srgbClr val="5B5F71"/>
                </a:solidFill>
                <a:latin typeface="Instrument Sans Medium"/>
                <a:ea typeface="Instrument Sans Medium"/>
                <a:cs typeface="Instrument Sans Medium"/>
              </a:rPr>
              <a:t>Группа:</a:t>
            </a:r>
            <a:r>
              <a:rPr lang="en-US" sz="2200">
                <a:solidFill>
                  <a:srgbClr val="5B5F71"/>
                </a:solidFill>
                <a:latin typeface="Instrument Sans Medium"/>
                <a:ea typeface="Instrument Sans Medium"/>
                <a:cs typeface="Instrument Sans Medium"/>
              </a:rPr>
              <a:t> МЭс-20101</a:t>
            </a:r>
            <a:endParaRPr lang="en-US" sz="2200"/>
          </a:p>
        </p:txBody>
      </p:sp>
      <p:sp>
        <p:nvSpPr>
          <p:cNvPr id="2044333072" name="Text 2"/>
          <p:cNvSpPr/>
          <p:nvPr/>
        </p:nvSpPr>
        <p:spPr bwMode="auto">
          <a:xfrm>
            <a:off x="793790" y="699527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  <a:defRPr/>
            </a:pPr>
            <a:r>
              <a:rPr lang="en-US" sz="1750">
                <a:solidFill>
                  <a:srgbClr val="5B5F71"/>
                </a:solidFill>
                <a:latin typeface="Instrument Sans Medium"/>
                <a:ea typeface="Instrument Sans Medium"/>
                <a:cs typeface="Instrument Sans Medium"/>
              </a:rPr>
              <a:t>Саратовский государственный университет генетики, биотехнологии и инженерии имени Н.И. Вавилова</a:t>
            </a:r>
            <a:endParaRPr lang="en-US" sz="175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Slide 10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03075560" name="Text 0"/>
          <p:cNvSpPr/>
          <p:nvPr/>
        </p:nvSpPr>
        <p:spPr bwMode="auto">
          <a:xfrm>
            <a:off x="706636" y="608648"/>
            <a:ext cx="8050054" cy="504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50"/>
              </a:lnSpc>
              <a:buNone/>
              <a:defRPr/>
            </a:pPr>
            <a:r>
              <a:rPr lang="en-US" sz="3150">
                <a:solidFill>
                  <a:srgbClr val="505468"/>
                </a:solidFill>
                <a:latin typeface="Instrument Sans Semi Bold"/>
                <a:ea typeface="Instrument Sans Semi Bold"/>
                <a:cs typeface="Instrument Sans Semi Bold"/>
              </a:rPr>
              <a:t>Работа в США и дальнейшие достижения</a:t>
            </a:r>
            <a:endParaRPr lang="en-US" sz="3150"/>
          </a:p>
        </p:txBody>
      </p:sp>
      <p:pic>
        <p:nvPicPr>
          <p:cNvPr id="1160684628" name="Image 0" descr="preencoded.png"/>
          <p:cNvPicPr>
            <a:picLocks noChangeAspect="1"/>
          </p:cNvPicPr>
          <p:nvPr/>
        </p:nvPicPr>
        <p:blipFill rotWithShape="1">
          <a:blip r:embed="rId3"/>
          <a:stretch/>
        </p:blipFill>
        <p:spPr bwMode="auto">
          <a:xfrm>
            <a:off x="706636" y="1643301"/>
            <a:ext cx="4991337" cy="3173016"/>
          </a:xfrm>
          <a:prstGeom prst="rect">
            <a:avLst/>
          </a:prstGeom>
        </p:spPr>
      </p:pic>
      <p:sp>
        <p:nvSpPr>
          <p:cNvPr id="1799574120" name="Text 1"/>
          <p:cNvSpPr/>
          <p:nvPr/>
        </p:nvSpPr>
        <p:spPr bwMode="auto">
          <a:xfrm>
            <a:off x="706636" y="5043368"/>
            <a:ext cx="4991337" cy="258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  <a:defRPr/>
            </a:pPr>
            <a:r>
              <a:rPr lang="en-US" sz="1250">
                <a:solidFill>
                  <a:srgbClr val="5B5F71"/>
                </a:solidFill>
                <a:latin typeface="Instrument Sans Medium"/>
                <a:ea typeface="Instrument Sans Medium"/>
                <a:cs typeface="Instrument Sans Medium"/>
              </a:rPr>
              <a:t>Калифорнийский университет в Санта-Барбаре (UCSB)</a:t>
            </a:r>
            <a:endParaRPr lang="en-US" sz="1250"/>
          </a:p>
        </p:txBody>
      </p:sp>
      <p:sp>
        <p:nvSpPr>
          <p:cNvPr id="1413124267" name="Shape 2"/>
          <p:cNvSpPr/>
          <p:nvPr/>
        </p:nvSpPr>
        <p:spPr bwMode="auto">
          <a:xfrm>
            <a:off x="6198037" y="1643301"/>
            <a:ext cx="807601" cy="1889998"/>
          </a:xfrm>
          <a:prstGeom prst="roundRect">
            <a:avLst>
              <a:gd name="adj" fmla="val 360030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pic>
        <p:nvPicPr>
          <p:cNvPr id="1625508175" name="Image 1" descr="preencoded.png"/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/>
        </p:blipFill>
        <p:spPr bwMode="auto">
          <a:xfrm>
            <a:off x="6450449" y="2436852"/>
            <a:ext cx="302776" cy="302776"/>
          </a:xfrm>
          <a:prstGeom prst="rect">
            <a:avLst/>
          </a:prstGeom>
        </p:spPr>
      </p:pic>
      <p:sp>
        <p:nvSpPr>
          <p:cNvPr id="1069536253" name="Text 3"/>
          <p:cNvSpPr/>
          <p:nvPr/>
        </p:nvSpPr>
        <p:spPr bwMode="auto">
          <a:xfrm>
            <a:off x="7207448" y="1845112"/>
            <a:ext cx="2886908" cy="315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  <a:defRPr/>
            </a:pPr>
            <a:r>
              <a:rPr lang="en-US" sz="1950">
                <a:solidFill>
                  <a:srgbClr val="5B5F71"/>
                </a:solidFill>
                <a:latin typeface="Instrument Sans Semi Bold"/>
                <a:ea typeface="Instrument Sans Semi Bold"/>
                <a:cs typeface="Instrument Sans Semi Bold"/>
              </a:rPr>
              <a:t>Переезд в Калифорнию</a:t>
            </a:r>
            <a:endParaRPr lang="en-US" sz="1950"/>
          </a:p>
        </p:txBody>
      </p:sp>
      <p:sp>
        <p:nvSpPr>
          <p:cNvPr id="1729083921" name="Text 4"/>
          <p:cNvSpPr/>
          <p:nvPr/>
        </p:nvSpPr>
        <p:spPr bwMode="auto">
          <a:xfrm>
            <a:off x="7207448" y="2362438"/>
            <a:ext cx="6723817" cy="969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  <a:defRPr/>
            </a:pPr>
            <a:r>
              <a:rPr lang="en-US" sz="1550">
                <a:solidFill>
                  <a:srgbClr val="5B5F71"/>
                </a:solidFill>
                <a:latin typeface="Instrument Sans Medium"/>
                <a:ea typeface="Instrument Sans Medium"/>
                <a:cs typeface="Instrument Sans Medium"/>
              </a:rPr>
              <a:t>В 1999 году, после увольнения из Nichia, Накамура переехал в США и занял должность профессора инженерного факультета в Калифорнийском университете в Санта-Барбаре (UCSB).</a:t>
            </a:r>
            <a:endParaRPr lang="en-US" sz="1550"/>
          </a:p>
        </p:txBody>
      </p:sp>
      <p:sp>
        <p:nvSpPr>
          <p:cNvPr id="191387670" name="Shape 5"/>
          <p:cNvSpPr/>
          <p:nvPr/>
        </p:nvSpPr>
        <p:spPr bwMode="auto">
          <a:xfrm>
            <a:off x="6198037" y="3735110"/>
            <a:ext cx="807601" cy="1889998"/>
          </a:xfrm>
          <a:prstGeom prst="roundRect">
            <a:avLst>
              <a:gd name="adj" fmla="val 360030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pic>
        <p:nvPicPr>
          <p:cNvPr id="412297356" name="Image 2" descr="preencoded.png"/>
          <p:cNvPicPr>
            <a:picLocks noChangeAspect="1"/>
          </p:cNvPicPr>
          <p:nvPr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/>
        </p:blipFill>
        <p:spPr bwMode="auto">
          <a:xfrm>
            <a:off x="6450449" y="4528661"/>
            <a:ext cx="302776" cy="302776"/>
          </a:xfrm>
          <a:prstGeom prst="rect">
            <a:avLst/>
          </a:prstGeom>
        </p:spPr>
      </p:pic>
      <p:sp>
        <p:nvSpPr>
          <p:cNvPr id="156604506" name="Text 6"/>
          <p:cNvSpPr/>
          <p:nvPr/>
        </p:nvSpPr>
        <p:spPr bwMode="auto">
          <a:xfrm>
            <a:off x="7207448" y="3936921"/>
            <a:ext cx="3518892" cy="315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  <a:defRPr/>
            </a:pPr>
            <a:r>
              <a:rPr lang="en-US" sz="1950">
                <a:solidFill>
                  <a:srgbClr val="5B5F71"/>
                </a:solidFill>
                <a:latin typeface="Instrument Sans Semi Bold"/>
                <a:ea typeface="Instrument Sans Semi Bold"/>
                <a:cs typeface="Instrument Sans Semi Bold"/>
              </a:rPr>
              <a:t>Продолжение исследований</a:t>
            </a:r>
            <a:endParaRPr lang="en-US" sz="1950"/>
          </a:p>
        </p:txBody>
      </p:sp>
      <p:sp>
        <p:nvSpPr>
          <p:cNvPr id="459753119" name="Text 7"/>
          <p:cNvSpPr/>
          <p:nvPr/>
        </p:nvSpPr>
        <p:spPr bwMode="auto">
          <a:xfrm>
            <a:off x="7207448" y="4454247"/>
            <a:ext cx="6723817" cy="969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  <a:defRPr/>
            </a:pPr>
            <a:r>
              <a:rPr lang="en-US" sz="1550">
                <a:solidFill>
                  <a:srgbClr val="5B5F71"/>
                </a:solidFill>
                <a:latin typeface="Instrument Sans Medium"/>
                <a:ea typeface="Instrument Sans Medium"/>
                <a:cs typeface="Instrument Sans Medium"/>
              </a:rPr>
              <a:t>Он продолжает активные исследования, фокусируясь на новых поколениях GaN-технологий, включая лазеры и более сложные полупроводниковые структуры.</a:t>
            </a:r>
            <a:endParaRPr lang="en-US" sz="1550"/>
          </a:p>
        </p:txBody>
      </p:sp>
      <p:sp>
        <p:nvSpPr>
          <p:cNvPr id="1580534275" name="Shape 8"/>
          <p:cNvSpPr/>
          <p:nvPr/>
        </p:nvSpPr>
        <p:spPr bwMode="auto">
          <a:xfrm>
            <a:off x="6198037" y="5826919"/>
            <a:ext cx="807601" cy="1566982"/>
          </a:xfrm>
          <a:prstGeom prst="roundRect">
            <a:avLst>
              <a:gd name="adj" fmla="val 360030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pic>
        <p:nvPicPr>
          <p:cNvPr id="1259043630" name="Image 3" descr="preencoded.png"/>
          <p:cNvPicPr>
            <a:picLocks noChangeAspect="1"/>
          </p:cNvPicPr>
          <p:nvPr/>
        </p:nvPicPr>
        <p:blipFill rotWithShape="1"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/>
        </p:blipFill>
        <p:spPr bwMode="auto">
          <a:xfrm>
            <a:off x="6450449" y="6459022"/>
            <a:ext cx="302776" cy="302776"/>
          </a:xfrm>
          <a:prstGeom prst="rect">
            <a:avLst/>
          </a:prstGeom>
        </p:spPr>
      </p:pic>
      <p:sp>
        <p:nvSpPr>
          <p:cNvPr id="457093792" name="Text 9"/>
          <p:cNvSpPr/>
          <p:nvPr/>
        </p:nvSpPr>
        <p:spPr bwMode="auto">
          <a:xfrm>
            <a:off x="7207448" y="6028730"/>
            <a:ext cx="2523887" cy="315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  <a:defRPr/>
            </a:pPr>
            <a:r>
              <a:rPr lang="en-US" sz="1950">
                <a:solidFill>
                  <a:srgbClr val="5B5F71"/>
                </a:solidFill>
                <a:latin typeface="Instrument Sans Semi Bold"/>
                <a:ea typeface="Instrument Sans Semi Bold"/>
                <a:cs typeface="Instrument Sans Semi Bold"/>
              </a:rPr>
              <a:t>Признание в США</a:t>
            </a:r>
            <a:endParaRPr lang="en-US" sz="1950"/>
          </a:p>
        </p:txBody>
      </p:sp>
      <p:sp>
        <p:nvSpPr>
          <p:cNvPr id="1775414014" name="Text 10"/>
          <p:cNvSpPr/>
          <p:nvPr/>
        </p:nvSpPr>
        <p:spPr bwMode="auto">
          <a:xfrm>
            <a:off x="7207448" y="6546056"/>
            <a:ext cx="6723817" cy="646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  <a:defRPr/>
            </a:pPr>
            <a:r>
              <a:rPr lang="en-US" sz="1550">
                <a:solidFill>
                  <a:srgbClr val="5B5F71"/>
                </a:solidFill>
                <a:latin typeface="Instrument Sans Medium"/>
                <a:ea typeface="Instrument Sans Medium"/>
                <a:cs typeface="Instrument Sans Medium"/>
              </a:rPr>
              <a:t>С 2003 года является членом Национальной академии инженерии США, что подтверждает его вклад в мировую науку и технологию.</a:t>
            </a:r>
            <a:endParaRPr lang="en-US" sz="155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Slide 11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04542924" name="Text 0"/>
          <p:cNvSpPr/>
          <p:nvPr/>
        </p:nvSpPr>
        <p:spPr bwMode="auto">
          <a:xfrm>
            <a:off x="666274" y="544592"/>
            <a:ext cx="6022895" cy="475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00"/>
              </a:lnSpc>
              <a:buNone/>
              <a:defRPr/>
            </a:pPr>
            <a:r>
              <a:rPr lang="en-US" sz="2950">
                <a:solidFill>
                  <a:srgbClr val="505468"/>
                </a:solidFill>
                <a:latin typeface="Instrument Sans Semi Bold"/>
                <a:ea typeface="Instrument Sans Semi Bold"/>
                <a:cs typeface="Instrument Sans Semi Bold"/>
              </a:rPr>
              <a:t>Итог: наследие Сюдзи Накамуры</a:t>
            </a:r>
            <a:endParaRPr lang="en-US" sz="2950"/>
          </a:p>
        </p:txBody>
      </p:sp>
      <p:sp>
        <p:nvSpPr>
          <p:cNvPr id="2108212946" name="Text 1"/>
          <p:cNvSpPr/>
          <p:nvPr/>
        </p:nvSpPr>
        <p:spPr bwMode="auto">
          <a:xfrm>
            <a:off x="2399824" y="1956078"/>
            <a:ext cx="2588300" cy="297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300"/>
              </a:lnSpc>
              <a:buNone/>
              <a:defRPr/>
            </a:pPr>
            <a:r>
              <a:rPr lang="en-US" sz="1850">
                <a:solidFill>
                  <a:srgbClr val="5B5F71"/>
                </a:solidFill>
                <a:latin typeface="Instrument Sans Semi Bold"/>
                <a:ea typeface="Instrument Sans Semi Bold"/>
                <a:cs typeface="Instrument Sans Semi Bold"/>
              </a:rPr>
              <a:t>Новая Эра Освещения</a:t>
            </a:r>
            <a:endParaRPr lang="en-US" sz="1850"/>
          </a:p>
        </p:txBody>
      </p:sp>
      <p:sp>
        <p:nvSpPr>
          <p:cNvPr id="1743657393" name="Text 2"/>
          <p:cNvSpPr/>
          <p:nvPr/>
        </p:nvSpPr>
        <p:spPr bwMode="auto">
          <a:xfrm>
            <a:off x="666274" y="2367677"/>
            <a:ext cx="4321850" cy="12182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350"/>
              </a:lnSpc>
              <a:buNone/>
              <a:defRPr/>
            </a:pPr>
            <a:r>
              <a:rPr lang="en-US" sz="1450">
                <a:solidFill>
                  <a:srgbClr val="5B5F71"/>
                </a:solidFill>
                <a:latin typeface="Instrument Sans Medium"/>
                <a:ea typeface="Instrument Sans Medium"/>
                <a:cs typeface="Instrument Sans Medium"/>
              </a:rPr>
              <a:t>Синий LED стал важным элементом для создания энергоэффективного белого света, заменив устаревшие технологии по всему миру.</a:t>
            </a:r>
            <a:endParaRPr lang="en-US" sz="1450"/>
          </a:p>
        </p:txBody>
      </p:sp>
      <p:pic>
        <p:nvPicPr>
          <p:cNvPr id="1216150876" name="Image 0" descr="preencoded.png"/>
          <p:cNvPicPr>
            <a:picLocks noChangeAspect="1"/>
          </p:cNvPicPr>
          <p:nvPr/>
        </p:nvPicPr>
        <p:blipFill rotWithShape="1">
          <a:blip r:embed="rId3"/>
          <a:stretch/>
        </p:blipFill>
        <p:spPr bwMode="auto">
          <a:xfrm>
            <a:off x="4988123" y="1956554"/>
            <a:ext cx="4654153" cy="4654153"/>
          </a:xfrm>
          <a:prstGeom prst="rect">
            <a:avLst/>
          </a:prstGeom>
        </p:spPr>
      </p:pic>
      <p:pic>
        <p:nvPicPr>
          <p:cNvPr id="1843748655" name="Image 1" descr="preencoded.png"/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/>
        </p:blipFill>
        <p:spPr bwMode="auto">
          <a:xfrm>
            <a:off x="6211669" y="3445252"/>
            <a:ext cx="267653" cy="267653"/>
          </a:xfrm>
          <a:prstGeom prst="rect">
            <a:avLst/>
          </a:prstGeom>
        </p:spPr>
      </p:pic>
      <p:sp>
        <p:nvSpPr>
          <p:cNvPr id="94884639" name="Text 3"/>
          <p:cNvSpPr/>
          <p:nvPr/>
        </p:nvSpPr>
        <p:spPr bwMode="auto">
          <a:xfrm>
            <a:off x="9642277" y="1401128"/>
            <a:ext cx="2379702" cy="297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  <a:defRPr/>
            </a:pPr>
            <a:r>
              <a:rPr lang="en-US" sz="1850">
                <a:solidFill>
                  <a:srgbClr val="5B5F71"/>
                </a:solidFill>
                <a:latin typeface="Instrument Sans Semi Bold"/>
                <a:ea typeface="Instrument Sans Semi Bold"/>
                <a:cs typeface="Instrument Sans Semi Bold"/>
              </a:rPr>
              <a:t>Пример Упорства</a:t>
            </a:r>
            <a:endParaRPr lang="en-US" sz="1850"/>
          </a:p>
        </p:txBody>
      </p:sp>
      <p:sp>
        <p:nvSpPr>
          <p:cNvPr id="851236535" name="Text 4"/>
          <p:cNvSpPr/>
          <p:nvPr/>
        </p:nvSpPr>
        <p:spPr bwMode="auto">
          <a:xfrm>
            <a:off x="9642277" y="1812727"/>
            <a:ext cx="4321850" cy="12182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  <a:defRPr/>
            </a:pPr>
            <a:r>
              <a:rPr lang="en-US" sz="1450">
                <a:solidFill>
                  <a:srgbClr val="5B5F71"/>
                </a:solidFill>
                <a:latin typeface="Instrument Sans Medium"/>
                <a:ea typeface="Instrument Sans Medium"/>
                <a:cs typeface="Instrument Sans Medium"/>
              </a:rPr>
              <a:t>Его история — это пример того, как один человек, идущий против общепринятых мнений и корпоративных барьеров, может достичь мирового прорыва.</a:t>
            </a:r>
            <a:endParaRPr lang="en-US" sz="1450"/>
          </a:p>
        </p:txBody>
      </p:sp>
      <p:pic>
        <p:nvPicPr>
          <p:cNvPr id="556028671" name="Image 2" descr="preencoded.png"/>
          <p:cNvPicPr>
            <a:picLocks noChangeAspect="1"/>
          </p:cNvPicPr>
          <p:nvPr/>
        </p:nvPicPr>
        <p:blipFill rotWithShape="1">
          <a:blip r:embed="rId6"/>
          <a:stretch/>
        </p:blipFill>
        <p:spPr bwMode="auto">
          <a:xfrm>
            <a:off x="4988123" y="1956554"/>
            <a:ext cx="4654153" cy="4654153"/>
          </a:xfrm>
          <a:prstGeom prst="rect">
            <a:avLst/>
          </a:prstGeom>
        </p:spPr>
      </p:pic>
      <p:pic>
        <p:nvPicPr>
          <p:cNvPr id="626761845" name="Image 3" descr="preencoded.png"/>
          <p:cNvPicPr>
            <a:picLocks noChangeAspect="1"/>
          </p:cNvPicPr>
          <p:nvPr/>
        </p:nvPicPr>
        <p:blipFill rotWithShape="1"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/>
        </p:blipFill>
        <p:spPr bwMode="auto">
          <a:xfrm>
            <a:off x="7551599" y="3009840"/>
            <a:ext cx="267653" cy="267653"/>
          </a:xfrm>
          <a:prstGeom prst="rect">
            <a:avLst/>
          </a:prstGeom>
        </p:spPr>
      </p:pic>
      <p:sp>
        <p:nvSpPr>
          <p:cNvPr id="1519177137" name="Text 5"/>
          <p:cNvSpPr/>
          <p:nvPr/>
        </p:nvSpPr>
        <p:spPr bwMode="auto">
          <a:xfrm>
            <a:off x="10022919" y="3316486"/>
            <a:ext cx="2729270" cy="297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  <a:defRPr/>
            </a:pPr>
            <a:r>
              <a:rPr lang="en-US" sz="1850">
                <a:solidFill>
                  <a:srgbClr val="5B5F71"/>
                </a:solidFill>
                <a:latin typeface="Instrument Sans Semi Bold"/>
                <a:ea typeface="Instrument Sans Semi Bold"/>
                <a:cs typeface="Instrument Sans Semi Bold"/>
              </a:rPr>
              <a:t>Глобальное Признание</a:t>
            </a:r>
            <a:endParaRPr lang="en-US" sz="1850"/>
          </a:p>
        </p:txBody>
      </p:sp>
      <p:sp>
        <p:nvSpPr>
          <p:cNvPr id="1671500241" name="Text 6"/>
          <p:cNvSpPr/>
          <p:nvPr/>
        </p:nvSpPr>
        <p:spPr bwMode="auto">
          <a:xfrm>
            <a:off x="10022919" y="3728085"/>
            <a:ext cx="3941207" cy="15228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  <a:defRPr/>
            </a:pPr>
            <a:r>
              <a:rPr lang="en-US" sz="1450">
                <a:solidFill>
                  <a:srgbClr val="5B5F71"/>
                </a:solidFill>
                <a:latin typeface="Instrument Sans Medium"/>
                <a:ea typeface="Instrument Sans Medium"/>
                <a:cs typeface="Instrument Sans Medium"/>
              </a:rPr>
              <a:t>Нобелевская премия 2014 года за «изобретение эффективных синих светодиодов, которые сделали возможными яркие и энергосберегающие источники белого света».</a:t>
            </a:r>
            <a:endParaRPr lang="en-US" sz="1450"/>
          </a:p>
        </p:txBody>
      </p:sp>
      <p:pic>
        <p:nvPicPr>
          <p:cNvPr id="515688371" name="Image 4" descr="preencoded.png"/>
          <p:cNvPicPr>
            <a:picLocks noChangeAspect="1"/>
          </p:cNvPicPr>
          <p:nvPr/>
        </p:nvPicPr>
        <p:blipFill rotWithShape="1">
          <a:blip r:embed="rId9"/>
          <a:stretch/>
        </p:blipFill>
        <p:spPr bwMode="auto">
          <a:xfrm>
            <a:off x="4988123" y="1956554"/>
            <a:ext cx="4654153" cy="4654153"/>
          </a:xfrm>
          <a:prstGeom prst="rect">
            <a:avLst/>
          </a:prstGeom>
        </p:spPr>
      </p:pic>
      <p:pic>
        <p:nvPicPr>
          <p:cNvPr id="676837478" name="Image 5" descr="preencoded.png"/>
          <p:cNvPicPr>
            <a:picLocks noChangeAspect="1"/>
          </p:cNvPicPr>
          <p:nvPr/>
        </p:nvPicPr>
        <p:blipFill rotWithShape="1"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/>
        </p:blipFill>
        <p:spPr bwMode="auto">
          <a:xfrm>
            <a:off x="8379678" y="4149745"/>
            <a:ext cx="267653" cy="267653"/>
          </a:xfrm>
          <a:prstGeom prst="rect">
            <a:avLst/>
          </a:prstGeom>
        </p:spPr>
      </p:pic>
      <p:sp>
        <p:nvSpPr>
          <p:cNvPr id="1994301058" name="Text 7"/>
          <p:cNvSpPr/>
          <p:nvPr/>
        </p:nvSpPr>
        <p:spPr bwMode="auto">
          <a:xfrm>
            <a:off x="9642277" y="5536406"/>
            <a:ext cx="2847618" cy="297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  <a:defRPr/>
            </a:pPr>
            <a:r>
              <a:rPr lang="en-US" sz="1850">
                <a:solidFill>
                  <a:srgbClr val="5B5F71"/>
                </a:solidFill>
                <a:latin typeface="Instrument Sans Semi Bold"/>
                <a:ea typeface="Instrument Sans Semi Bold"/>
                <a:cs typeface="Instrument Sans Semi Bold"/>
              </a:rPr>
              <a:t>Катализатор Инноваций</a:t>
            </a:r>
            <a:endParaRPr lang="en-US" sz="1850"/>
          </a:p>
        </p:txBody>
      </p:sp>
      <p:sp>
        <p:nvSpPr>
          <p:cNvPr id="1038420475" name="Text 8"/>
          <p:cNvSpPr/>
          <p:nvPr/>
        </p:nvSpPr>
        <p:spPr bwMode="auto">
          <a:xfrm>
            <a:off x="9642277" y="5948005"/>
            <a:ext cx="4321850" cy="12182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  <a:defRPr/>
            </a:pPr>
            <a:r>
              <a:rPr lang="en-US" sz="1450">
                <a:solidFill>
                  <a:srgbClr val="5B5F71"/>
                </a:solidFill>
                <a:latin typeface="Instrument Sans Medium"/>
                <a:ea typeface="Instrument Sans Medium"/>
                <a:cs typeface="Instrument Sans Medium"/>
              </a:rPr>
              <a:t>GaN-технологии, разработанные Накамурой, продолжают стимулировать инновации в лазерах, зарядных устройствах и силовой электронике.</a:t>
            </a:r>
            <a:endParaRPr lang="en-US" sz="1450"/>
          </a:p>
        </p:txBody>
      </p:sp>
      <p:pic>
        <p:nvPicPr>
          <p:cNvPr id="41934184" name="Image 6" descr="preencoded.png"/>
          <p:cNvPicPr>
            <a:picLocks noChangeAspect="1"/>
          </p:cNvPicPr>
          <p:nvPr/>
        </p:nvPicPr>
        <p:blipFill rotWithShape="1">
          <a:blip r:embed="rId12"/>
          <a:stretch/>
        </p:blipFill>
        <p:spPr bwMode="auto">
          <a:xfrm>
            <a:off x="4988123" y="1956554"/>
            <a:ext cx="4654153" cy="4654153"/>
          </a:xfrm>
          <a:prstGeom prst="rect">
            <a:avLst/>
          </a:prstGeom>
        </p:spPr>
      </p:pic>
      <p:pic>
        <p:nvPicPr>
          <p:cNvPr id="1968224279" name="Image 7" descr="preencoded.png"/>
          <p:cNvPicPr>
            <a:picLocks noChangeAspect="1"/>
          </p:cNvPicPr>
          <p:nvPr/>
        </p:nvPicPr>
        <p:blipFill rotWithShape="1"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/>
        </p:blipFill>
        <p:spPr bwMode="auto">
          <a:xfrm>
            <a:off x="7551599" y="5289529"/>
            <a:ext cx="267653" cy="267653"/>
          </a:xfrm>
          <a:prstGeom prst="rect">
            <a:avLst/>
          </a:prstGeom>
        </p:spPr>
      </p:pic>
      <p:sp>
        <p:nvSpPr>
          <p:cNvPr id="1795998330" name="Text 9"/>
          <p:cNvSpPr/>
          <p:nvPr/>
        </p:nvSpPr>
        <p:spPr bwMode="auto">
          <a:xfrm>
            <a:off x="2512933" y="5133618"/>
            <a:ext cx="2475190" cy="297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300"/>
              </a:lnSpc>
              <a:buNone/>
              <a:defRPr/>
            </a:pPr>
            <a:r>
              <a:rPr lang="en-US" sz="1850">
                <a:solidFill>
                  <a:srgbClr val="5B5F71"/>
                </a:solidFill>
                <a:latin typeface="Instrument Sans Semi Bold"/>
                <a:ea typeface="Instrument Sans Semi Bold"/>
                <a:cs typeface="Instrument Sans Semi Bold"/>
              </a:rPr>
              <a:t>Правовой Прецедент</a:t>
            </a:r>
            <a:endParaRPr lang="en-US" sz="1850"/>
          </a:p>
        </p:txBody>
      </p:sp>
      <p:sp>
        <p:nvSpPr>
          <p:cNvPr id="1305046054" name="Text 10"/>
          <p:cNvSpPr/>
          <p:nvPr/>
        </p:nvSpPr>
        <p:spPr bwMode="auto">
          <a:xfrm>
            <a:off x="666274" y="5545217"/>
            <a:ext cx="4321850" cy="9136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350"/>
              </a:lnSpc>
              <a:buNone/>
              <a:defRPr/>
            </a:pPr>
            <a:r>
              <a:rPr lang="en-US" sz="1450">
                <a:solidFill>
                  <a:srgbClr val="5B5F71"/>
                </a:solidFill>
                <a:latin typeface="Instrument Sans Medium"/>
                <a:ea typeface="Instrument Sans Medium"/>
                <a:cs typeface="Instrument Sans Medium"/>
              </a:rPr>
              <a:t>Его борьба за справедливую компенсацию изменила отношение к правам изобретателей в японских корпорациях.</a:t>
            </a:r>
            <a:endParaRPr lang="en-US" sz="1450"/>
          </a:p>
        </p:txBody>
      </p:sp>
      <p:pic>
        <p:nvPicPr>
          <p:cNvPr id="860847122" name="Image 8" descr="preencoded.png"/>
          <p:cNvPicPr>
            <a:picLocks noChangeAspect="1"/>
          </p:cNvPicPr>
          <p:nvPr/>
        </p:nvPicPr>
        <p:blipFill rotWithShape="1">
          <a:blip r:embed="rId15"/>
          <a:stretch/>
        </p:blipFill>
        <p:spPr bwMode="auto">
          <a:xfrm>
            <a:off x="4988123" y="1956554"/>
            <a:ext cx="4654153" cy="4654153"/>
          </a:xfrm>
          <a:prstGeom prst="rect">
            <a:avLst/>
          </a:prstGeom>
        </p:spPr>
      </p:pic>
      <p:pic>
        <p:nvPicPr>
          <p:cNvPr id="430395252" name="Image 9" descr="preencoded.png"/>
          <p:cNvPicPr>
            <a:picLocks noChangeAspect="1"/>
          </p:cNvPicPr>
          <p:nvPr/>
        </p:nvPicPr>
        <p:blipFill rotWithShape="1"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/>
        </p:blipFill>
        <p:spPr bwMode="auto">
          <a:xfrm>
            <a:off x="6211669" y="4854119"/>
            <a:ext cx="267653" cy="267653"/>
          </a:xfrm>
          <a:prstGeom prst="rect">
            <a:avLst/>
          </a:prstGeom>
        </p:spPr>
      </p:pic>
      <p:sp>
        <p:nvSpPr>
          <p:cNvPr id="1262972688" name="Text 11"/>
          <p:cNvSpPr/>
          <p:nvPr/>
        </p:nvSpPr>
        <p:spPr bwMode="auto">
          <a:xfrm>
            <a:off x="666274" y="7380327"/>
            <a:ext cx="13297852" cy="3045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  <a:defRPr/>
            </a:pPr>
            <a:r>
              <a:rPr lang="en-US" sz="1450">
                <a:solidFill>
                  <a:srgbClr val="5B5F71"/>
                </a:solidFill>
                <a:latin typeface="Instrument Sans Medium"/>
                <a:ea typeface="Instrument Sans Medium"/>
                <a:cs typeface="Instrument Sans Medium"/>
              </a:rPr>
              <a:t>Синий светодиод — это не просто свет, это символ технического триумфа и веры в науку.</a:t>
            </a:r>
            <a:endParaRPr lang="en-US" sz="145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Slide 2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518214149" name="Image 0" descr="preencoded.png"/>
          <p:cNvPicPr>
            <a:picLocks noChangeAspect="1"/>
          </p:cNvPicPr>
          <p:nvPr/>
        </p:nvPicPr>
        <p:blipFill rotWithShape="1">
          <a:blip r:embed="rId3"/>
          <a:stretch/>
        </p:blipFill>
        <p:spPr bwMode="auto"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1514508560" name="Text 0"/>
          <p:cNvSpPr/>
          <p:nvPr/>
        </p:nvSpPr>
        <p:spPr bwMode="auto">
          <a:xfrm>
            <a:off x="793790" y="2155746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  <a:defRPr/>
            </a:pPr>
            <a:r>
              <a:rPr lang="en-US" sz="4450">
                <a:solidFill>
                  <a:srgbClr val="505468"/>
                </a:solidFill>
                <a:latin typeface="Instrument Sans Semi Bold"/>
                <a:ea typeface="Instrument Sans Semi Bold"/>
                <a:cs typeface="Instrument Sans Semi Bold"/>
              </a:rPr>
              <a:t>Сюдзи Накамура и создание синего светодиода</a:t>
            </a:r>
            <a:endParaRPr lang="en-US" sz="4450"/>
          </a:p>
        </p:txBody>
      </p:sp>
      <p:sp>
        <p:nvSpPr>
          <p:cNvPr id="263365041" name="Text 1"/>
          <p:cNvSpPr/>
          <p:nvPr/>
        </p:nvSpPr>
        <p:spPr bwMode="auto">
          <a:xfrm>
            <a:off x="793790" y="4622244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  <a:defRPr/>
            </a:pPr>
            <a:r>
              <a:rPr lang="en-US" sz="1750">
                <a:solidFill>
                  <a:srgbClr val="5B5F71"/>
                </a:solidFill>
                <a:latin typeface="Instrument Sans Medium"/>
                <a:ea typeface="Instrument Sans Medium"/>
                <a:cs typeface="Instrument Sans Medium"/>
              </a:rPr>
              <a:t>Презентация посвящена жизни и научному прорыву Сюдзи Накамуры, инженера, чье изобретение — высокояркий синий светодиод — стало краеугольным камнем современной индустрии освещения и дисплеев, принеся ему Нобелевскую премию.</a:t>
            </a:r>
            <a:endParaRPr lang="en-US" sz="175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Slide 3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28517268" name="Text 0"/>
          <p:cNvSpPr/>
          <p:nvPr/>
        </p:nvSpPr>
        <p:spPr bwMode="auto">
          <a:xfrm>
            <a:off x="662107" y="674132"/>
            <a:ext cx="2364700" cy="2955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  <a:defRPr/>
            </a:pPr>
            <a:r>
              <a:rPr lang="en-US" sz="1850">
                <a:solidFill>
                  <a:srgbClr val="505468"/>
                </a:solidFill>
                <a:latin typeface="Instrument Sans Semi Bold"/>
                <a:ea typeface="Instrument Sans Semi Bold"/>
                <a:cs typeface="Instrument Sans Semi Bold"/>
              </a:rPr>
              <a:t>НАЧАЛО ПУТИ</a:t>
            </a:r>
            <a:endParaRPr lang="en-US" sz="1850"/>
          </a:p>
        </p:txBody>
      </p:sp>
      <p:sp>
        <p:nvSpPr>
          <p:cNvPr id="690711362" name="Text 1"/>
          <p:cNvSpPr/>
          <p:nvPr/>
        </p:nvSpPr>
        <p:spPr bwMode="auto">
          <a:xfrm>
            <a:off x="662107" y="1045250"/>
            <a:ext cx="5151596" cy="4729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00"/>
              </a:lnSpc>
              <a:buNone/>
              <a:defRPr/>
            </a:pPr>
            <a:r>
              <a:rPr lang="en-US" sz="2950">
                <a:solidFill>
                  <a:srgbClr val="505468"/>
                </a:solidFill>
                <a:latin typeface="Instrument Sans Semi Bold"/>
                <a:ea typeface="Instrument Sans Semi Bold"/>
                <a:cs typeface="Instrument Sans Semi Bold"/>
              </a:rPr>
              <a:t>Ранние годы и образование</a:t>
            </a:r>
            <a:endParaRPr lang="en-US" sz="2950"/>
          </a:p>
        </p:txBody>
      </p:sp>
      <p:sp>
        <p:nvSpPr>
          <p:cNvPr id="33923599" name="Shape 2"/>
          <p:cNvSpPr/>
          <p:nvPr/>
        </p:nvSpPr>
        <p:spPr bwMode="auto">
          <a:xfrm>
            <a:off x="662107" y="2014657"/>
            <a:ext cx="3804999" cy="2119074"/>
          </a:xfrm>
          <a:prstGeom prst="roundRect">
            <a:avLst>
              <a:gd name="adj" fmla="val 5178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C8C9CF"/>
            </a:solidFill>
            <a:prstDash val="solid"/>
          </a:ln>
        </p:spPr>
      </p:sp>
      <p:pic>
        <p:nvPicPr>
          <p:cNvPr id="835419793" name="Image 0" descr="preencoded.png"/>
          <p:cNvPicPr>
            <a:picLocks noChangeAspect="1"/>
          </p:cNvPicPr>
          <p:nvPr/>
        </p:nvPicPr>
        <p:blipFill rotWithShape="1">
          <a:blip r:embed="rId3"/>
          <a:stretch/>
        </p:blipFill>
        <p:spPr bwMode="auto">
          <a:xfrm>
            <a:off x="639247" y="2014657"/>
            <a:ext cx="91440" cy="2119074"/>
          </a:xfrm>
          <a:prstGeom prst="rect">
            <a:avLst/>
          </a:prstGeom>
        </p:spPr>
      </p:pic>
      <p:sp>
        <p:nvSpPr>
          <p:cNvPr id="661327261" name="Text 3"/>
          <p:cNvSpPr/>
          <p:nvPr/>
        </p:nvSpPr>
        <p:spPr bwMode="auto">
          <a:xfrm>
            <a:off x="942618" y="2226588"/>
            <a:ext cx="2915245" cy="2955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  <a:defRPr/>
            </a:pPr>
            <a:r>
              <a:rPr lang="en-US" sz="1850">
                <a:solidFill>
                  <a:srgbClr val="5B5F71"/>
                </a:solidFill>
                <a:latin typeface="Instrument Sans Semi Bold"/>
                <a:ea typeface="Instrument Sans Semi Bold"/>
                <a:cs typeface="Instrument Sans Semi Bold"/>
              </a:rPr>
              <a:t>Рождение и образование</a:t>
            </a:r>
            <a:endParaRPr lang="en-US" sz="1850"/>
          </a:p>
        </p:txBody>
      </p:sp>
      <p:sp>
        <p:nvSpPr>
          <p:cNvPr id="1552499120" name="Text 4"/>
          <p:cNvSpPr/>
          <p:nvPr/>
        </p:nvSpPr>
        <p:spPr bwMode="auto">
          <a:xfrm>
            <a:off x="942618" y="2711172"/>
            <a:ext cx="3312557" cy="12106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  <a:defRPr/>
            </a:pPr>
            <a:r>
              <a:rPr lang="en-US" sz="1450">
                <a:solidFill>
                  <a:srgbClr val="5B5F71"/>
                </a:solidFill>
                <a:latin typeface="Instrument Sans Medium"/>
                <a:ea typeface="Instrument Sans Medium"/>
                <a:cs typeface="Instrument Sans Medium"/>
              </a:rPr>
              <a:t>Родился 22 мая 1954 года в городе Иката, Япония. Его академический путь был связан с электроникой и инженерным делом.</a:t>
            </a:r>
            <a:endParaRPr lang="en-US" sz="1450"/>
          </a:p>
        </p:txBody>
      </p:sp>
      <p:sp>
        <p:nvSpPr>
          <p:cNvPr id="360195580" name="Shape 5"/>
          <p:cNvSpPr/>
          <p:nvPr/>
        </p:nvSpPr>
        <p:spPr bwMode="auto">
          <a:xfrm>
            <a:off x="4656177" y="2014657"/>
            <a:ext cx="3804999" cy="2119074"/>
          </a:xfrm>
          <a:prstGeom prst="roundRect">
            <a:avLst>
              <a:gd name="adj" fmla="val 5178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C8C9CF"/>
            </a:solidFill>
            <a:prstDash val="solid"/>
          </a:ln>
        </p:spPr>
      </p:sp>
      <p:pic>
        <p:nvPicPr>
          <p:cNvPr id="23402256" name="Image 1" descr="preencoded.png"/>
          <p:cNvPicPr>
            <a:picLocks noChangeAspect="1"/>
          </p:cNvPicPr>
          <p:nvPr/>
        </p:nvPicPr>
        <p:blipFill rotWithShape="1">
          <a:blip r:embed="rId4"/>
          <a:stretch/>
        </p:blipFill>
        <p:spPr bwMode="auto">
          <a:xfrm>
            <a:off x="4633317" y="2014657"/>
            <a:ext cx="91440" cy="2119074"/>
          </a:xfrm>
          <a:prstGeom prst="rect">
            <a:avLst/>
          </a:prstGeom>
        </p:spPr>
      </p:pic>
      <p:sp>
        <p:nvSpPr>
          <p:cNvPr id="2074647370" name="Text 6"/>
          <p:cNvSpPr/>
          <p:nvPr/>
        </p:nvSpPr>
        <p:spPr bwMode="auto">
          <a:xfrm>
            <a:off x="4936688" y="2226588"/>
            <a:ext cx="2654260" cy="2955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  <a:defRPr/>
            </a:pPr>
            <a:r>
              <a:rPr lang="en-US" sz="1850">
                <a:solidFill>
                  <a:srgbClr val="5B5F71"/>
                </a:solidFill>
                <a:latin typeface="Instrument Sans Semi Bold"/>
                <a:ea typeface="Instrument Sans Semi Bold"/>
                <a:cs typeface="Instrument Sans Semi Bold"/>
              </a:rPr>
              <a:t>Университет Токусимы</a:t>
            </a:r>
            <a:endParaRPr lang="en-US" sz="1850"/>
          </a:p>
        </p:txBody>
      </p:sp>
      <p:sp>
        <p:nvSpPr>
          <p:cNvPr id="978134889" name="Text 7"/>
          <p:cNvSpPr/>
          <p:nvPr/>
        </p:nvSpPr>
        <p:spPr bwMode="auto">
          <a:xfrm>
            <a:off x="4936688" y="2711172"/>
            <a:ext cx="3312557" cy="9079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  <a:defRPr/>
            </a:pPr>
            <a:r>
              <a:rPr lang="en-US" sz="1450">
                <a:solidFill>
                  <a:srgbClr val="5B5F71"/>
                </a:solidFill>
                <a:latin typeface="Instrument Sans Medium"/>
                <a:ea typeface="Instrument Sans Medium"/>
                <a:cs typeface="Instrument Sans Medium"/>
              </a:rPr>
              <a:t>В 1977 году окончил Университет Токусимы по специальности инженер-электронщик.</a:t>
            </a:r>
            <a:endParaRPr lang="en-US" sz="1450"/>
          </a:p>
        </p:txBody>
      </p:sp>
      <p:sp>
        <p:nvSpPr>
          <p:cNvPr id="594162936" name="Shape 8"/>
          <p:cNvSpPr/>
          <p:nvPr/>
        </p:nvSpPr>
        <p:spPr bwMode="auto">
          <a:xfrm>
            <a:off x="662107" y="4322802"/>
            <a:ext cx="3804999" cy="3019901"/>
          </a:xfrm>
          <a:prstGeom prst="roundRect">
            <a:avLst>
              <a:gd name="adj" fmla="val 3633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C8C9CF"/>
            </a:solidFill>
            <a:prstDash val="solid"/>
          </a:ln>
        </p:spPr>
      </p:sp>
      <p:pic>
        <p:nvPicPr>
          <p:cNvPr id="2115631258" name="Image 2" descr="preencoded.png"/>
          <p:cNvPicPr>
            <a:picLocks noChangeAspect="1"/>
          </p:cNvPicPr>
          <p:nvPr/>
        </p:nvPicPr>
        <p:blipFill rotWithShape="1">
          <a:blip r:embed="rId5"/>
          <a:stretch/>
        </p:blipFill>
        <p:spPr bwMode="auto">
          <a:xfrm>
            <a:off x="639247" y="4322802"/>
            <a:ext cx="91440" cy="3019901"/>
          </a:xfrm>
          <a:prstGeom prst="rect">
            <a:avLst/>
          </a:prstGeom>
        </p:spPr>
      </p:pic>
      <p:sp>
        <p:nvSpPr>
          <p:cNvPr id="1415611041" name="Text 9"/>
          <p:cNvSpPr/>
          <p:nvPr/>
        </p:nvSpPr>
        <p:spPr bwMode="auto">
          <a:xfrm>
            <a:off x="942618" y="4534733"/>
            <a:ext cx="3312557" cy="5910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  <a:defRPr/>
            </a:pPr>
            <a:r>
              <a:rPr lang="en-US" sz="1850">
                <a:solidFill>
                  <a:srgbClr val="5B5F71"/>
                </a:solidFill>
                <a:latin typeface="Instrument Sans Semi Bold"/>
                <a:ea typeface="Instrument Sans Semi Bold"/>
                <a:cs typeface="Instrument Sans Semi Bold"/>
              </a:rPr>
              <a:t>Работа в Nichia Chemical Industries</a:t>
            </a:r>
            <a:endParaRPr lang="en-US" sz="1850"/>
          </a:p>
        </p:txBody>
      </p:sp>
      <p:sp>
        <p:nvSpPr>
          <p:cNvPr id="1202576634" name="Text 10"/>
          <p:cNvSpPr/>
          <p:nvPr/>
        </p:nvSpPr>
        <p:spPr bwMode="auto">
          <a:xfrm>
            <a:off x="942618" y="5314831"/>
            <a:ext cx="3312557" cy="18159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  <a:defRPr/>
            </a:pPr>
            <a:r>
              <a:rPr lang="en-US" sz="1450">
                <a:solidFill>
                  <a:srgbClr val="5B5F71"/>
                </a:solidFill>
                <a:latin typeface="Instrument Sans Medium"/>
                <a:ea typeface="Instrument Sans Medium"/>
                <a:cs typeface="Instrument Sans Medium"/>
              </a:rPr>
              <a:t>В 1979 году, получив степень магистра, Накамура начал работать в небольшой химической компании Nichia, где ему предстояло совершить главное открытие своей жизни.</a:t>
            </a:r>
            <a:endParaRPr lang="en-US" sz="1450"/>
          </a:p>
        </p:txBody>
      </p:sp>
      <p:pic>
        <p:nvPicPr>
          <p:cNvPr id="680549150" name="Image 3" descr="preencoded.png"/>
          <p:cNvPicPr>
            <a:picLocks noChangeAspect="1"/>
          </p:cNvPicPr>
          <p:nvPr/>
        </p:nvPicPr>
        <p:blipFill rotWithShape="1">
          <a:blip r:embed="rId6"/>
          <a:stretch/>
        </p:blipFill>
        <p:spPr bwMode="auto">
          <a:xfrm>
            <a:off x="8930283" y="2014657"/>
            <a:ext cx="5045512" cy="334434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Slide 4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49117799" name="Text 0"/>
          <p:cNvSpPr/>
          <p:nvPr/>
        </p:nvSpPr>
        <p:spPr bwMode="auto">
          <a:xfrm>
            <a:off x="793790" y="669369"/>
            <a:ext cx="11429048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  <a:defRPr/>
            </a:pPr>
            <a:r>
              <a:rPr lang="en-US" sz="3550">
                <a:solidFill>
                  <a:srgbClr val="505468"/>
                </a:solidFill>
                <a:latin typeface="Instrument Sans Semi Bold"/>
                <a:ea typeface="Instrument Sans Semi Bold"/>
                <a:cs typeface="Instrument Sans Semi Bold"/>
              </a:rPr>
              <a:t>Предшественники: Красные и Зеленые Светодиоды</a:t>
            </a:r>
            <a:endParaRPr lang="en-US" sz="3550"/>
          </a:p>
        </p:txBody>
      </p:sp>
      <p:sp>
        <p:nvSpPr>
          <p:cNvPr id="1783789119" name="Text 1"/>
          <p:cNvSpPr/>
          <p:nvPr/>
        </p:nvSpPr>
        <p:spPr bwMode="auto">
          <a:xfrm>
            <a:off x="793790" y="1689973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  <a:defRPr/>
            </a:pPr>
            <a:r>
              <a:rPr lang="en-US" sz="1750">
                <a:solidFill>
                  <a:srgbClr val="5B5F71"/>
                </a:solidFill>
                <a:latin typeface="Instrument Sans Medium"/>
                <a:ea typeface="Instrument Sans Medium"/>
                <a:cs typeface="Instrument Sans Medium"/>
              </a:rPr>
              <a:t>До появления синего светодиода, который произвел революцию в освещении, существовали красные и зеленые светодиоды, заложившие основу для будущих инноваций в оптоэлектронике.</a:t>
            </a:r>
            <a:endParaRPr lang="en-US" sz="1750"/>
          </a:p>
        </p:txBody>
      </p:sp>
      <p:sp>
        <p:nvSpPr>
          <p:cNvPr id="1666991674" name="Shape 2"/>
          <p:cNvSpPr/>
          <p:nvPr/>
        </p:nvSpPr>
        <p:spPr bwMode="auto">
          <a:xfrm>
            <a:off x="793790" y="2670929"/>
            <a:ext cx="6407943" cy="3545324"/>
          </a:xfrm>
          <a:prstGeom prst="roundRect">
            <a:avLst>
              <a:gd name="adj" fmla="val 4127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C8C9CF"/>
            </a:solidFill>
            <a:prstDash val="solid"/>
          </a:ln>
        </p:spPr>
      </p:sp>
      <p:pic>
        <p:nvPicPr>
          <p:cNvPr id="290277907" name="Image 0" descr="preencoded.png"/>
          <p:cNvPicPr>
            <a:picLocks noChangeAspect="1"/>
          </p:cNvPicPr>
          <p:nvPr/>
        </p:nvPicPr>
        <p:blipFill rotWithShape="1">
          <a:blip r:embed="rId3"/>
          <a:stretch/>
        </p:blipFill>
        <p:spPr bwMode="auto">
          <a:xfrm>
            <a:off x="763310" y="2670929"/>
            <a:ext cx="121920" cy="3545324"/>
          </a:xfrm>
          <a:prstGeom prst="rect">
            <a:avLst/>
          </a:prstGeom>
        </p:spPr>
      </p:pic>
      <p:sp>
        <p:nvSpPr>
          <p:cNvPr id="1107466855" name="Text 3"/>
          <p:cNvSpPr/>
          <p:nvPr/>
        </p:nvSpPr>
        <p:spPr bwMode="auto">
          <a:xfrm>
            <a:off x="1142524" y="292822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  <a:defRPr/>
            </a:pPr>
            <a:r>
              <a:rPr lang="en-US" sz="2200">
                <a:solidFill>
                  <a:srgbClr val="5B5F71"/>
                </a:solidFill>
                <a:latin typeface="Instrument Sans Semi Bold"/>
                <a:ea typeface="Instrument Sans Semi Bold"/>
                <a:cs typeface="Instrument Sans Semi Bold"/>
              </a:rPr>
              <a:t>Красный светодиод</a:t>
            </a:r>
            <a:endParaRPr lang="en-US" sz="2200"/>
          </a:p>
        </p:txBody>
      </p:sp>
      <p:sp>
        <p:nvSpPr>
          <p:cNvPr id="1572343585" name="Text 4"/>
          <p:cNvSpPr/>
          <p:nvPr/>
        </p:nvSpPr>
        <p:spPr bwMode="auto">
          <a:xfrm>
            <a:off x="1142524" y="3418642"/>
            <a:ext cx="5801916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  <a:defRPr/>
            </a:pPr>
            <a:r>
              <a:rPr lang="en-US" sz="1750">
                <a:solidFill>
                  <a:srgbClr val="5B5F71"/>
                </a:solidFill>
                <a:latin typeface="Instrument Sans Medium"/>
                <a:ea typeface="Instrument Sans Medium"/>
                <a:cs typeface="Instrument Sans Medium"/>
              </a:rPr>
              <a:t>В 1962 году американский ученый Ник Холоньяк-младший из General Electric разработал первый практический красный светодиод. Он использовал арсенид-фосфид галлия (GaAsP), открыв путь для создания индикаторных ламп и ранних цифровых дисплеев.</a:t>
            </a:r>
            <a:endParaRPr lang="en-US" sz="1750"/>
          </a:p>
        </p:txBody>
      </p:sp>
      <p:sp>
        <p:nvSpPr>
          <p:cNvPr id="233123747" name="Shape 5"/>
          <p:cNvSpPr/>
          <p:nvPr/>
        </p:nvSpPr>
        <p:spPr bwMode="auto">
          <a:xfrm>
            <a:off x="7428548" y="2670929"/>
            <a:ext cx="6408062" cy="3545324"/>
          </a:xfrm>
          <a:prstGeom prst="roundRect">
            <a:avLst>
              <a:gd name="adj" fmla="val 4127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C8C9CF"/>
            </a:solidFill>
            <a:prstDash val="solid"/>
          </a:ln>
        </p:spPr>
      </p:sp>
      <p:pic>
        <p:nvPicPr>
          <p:cNvPr id="1446036179" name="Image 1" descr="preencoded.png"/>
          <p:cNvPicPr>
            <a:picLocks noChangeAspect="1"/>
          </p:cNvPicPr>
          <p:nvPr/>
        </p:nvPicPr>
        <p:blipFill rotWithShape="1">
          <a:blip r:embed="rId4"/>
          <a:stretch/>
        </p:blipFill>
        <p:spPr bwMode="auto">
          <a:xfrm>
            <a:off x="7398067" y="2670929"/>
            <a:ext cx="121920" cy="3545324"/>
          </a:xfrm>
          <a:prstGeom prst="rect">
            <a:avLst/>
          </a:prstGeom>
        </p:spPr>
      </p:pic>
      <p:sp>
        <p:nvSpPr>
          <p:cNvPr id="2030629032" name="Text 6"/>
          <p:cNvSpPr/>
          <p:nvPr/>
        </p:nvSpPr>
        <p:spPr bwMode="auto">
          <a:xfrm>
            <a:off x="7777282" y="292822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  <a:defRPr/>
            </a:pPr>
            <a:r>
              <a:rPr lang="en-US" sz="2200">
                <a:solidFill>
                  <a:srgbClr val="5B5F71"/>
                </a:solidFill>
                <a:latin typeface="Instrument Sans Semi Bold"/>
                <a:ea typeface="Instrument Sans Semi Bold"/>
                <a:cs typeface="Instrument Sans Semi Bold"/>
              </a:rPr>
              <a:t>Зеленый светодиод</a:t>
            </a:r>
            <a:endParaRPr lang="en-US" sz="2200"/>
          </a:p>
        </p:txBody>
      </p:sp>
      <p:sp>
        <p:nvSpPr>
          <p:cNvPr id="277720165" name="Text 7"/>
          <p:cNvSpPr/>
          <p:nvPr/>
        </p:nvSpPr>
        <p:spPr bwMode="auto">
          <a:xfrm>
            <a:off x="7777282" y="3418642"/>
            <a:ext cx="5802035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  <a:defRPr/>
            </a:pPr>
            <a:r>
              <a:rPr lang="en-US" sz="1750">
                <a:solidFill>
                  <a:srgbClr val="5B5F71"/>
                </a:solidFill>
                <a:latin typeface="Instrument Sans Medium"/>
                <a:ea typeface="Instrument Sans Medium"/>
                <a:cs typeface="Instrument Sans Medium"/>
              </a:rPr>
              <a:t>Зеленые светодиоды появились чуть позже, в середине 1960-х годов, благодаря исследованиям таких компаний, как Monsanto. Первые версии использовали фосфид галлия (GaP), а затем нитрид галлия (GaN) для повышения яркости. Эти светодиоды нашли применение в светофорах и панелях приборов.</a:t>
            </a:r>
            <a:endParaRPr lang="en-US" sz="1750"/>
          </a:p>
        </p:txBody>
      </p:sp>
      <p:sp>
        <p:nvSpPr>
          <p:cNvPr id="391382105" name="Text 8"/>
          <p:cNvSpPr/>
          <p:nvPr/>
        </p:nvSpPr>
        <p:spPr bwMode="auto">
          <a:xfrm>
            <a:off x="793790" y="6471404"/>
            <a:ext cx="130428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  <a:defRPr/>
            </a:pPr>
            <a:r>
              <a:rPr lang="en-US" sz="1750">
                <a:solidFill>
                  <a:srgbClr val="5B5F71"/>
                </a:solidFill>
                <a:latin typeface="Instrument Sans Medium"/>
                <a:ea typeface="Instrument Sans Medium"/>
                <a:cs typeface="Instrument Sans Medium"/>
              </a:rPr>
              <a:t>Несмотря на успехи с красными и зелеными светодиодами, создание эффективного синего светодиода оставалось серьезным препятствием на пути к полноцветному освещению и дисплеям, требуя прорывов в материаловедении и технологиях производства.</a:t>
            </a:r>
            <a:endParaRPr lang="en-US" sz="175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Slide 5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39352375" name="Text 0"/>
          <p:cNvSpPr/>
          <p:nvPr/>
        </p:nvSpPr>
        <p:spPr bwMode="auto">
          <a:xfrm>
            <a:off x="681752" y="634722"/>
            <a:ext cx="10632400" cy="4870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00"/>
              </a:lnSpc>
              <a:buNone/>
              <a:defRPr/>
            </a:pPr>
            <a:r>
              <a:rPr lang="en-US" sz="3050">
                <a:solidFill>
                  <a:srgbClr val="505468"/>
                </a:solidFill>
                <a:latin typeface="Instrument Sans Semi Bold"/>
                <a:ea typeface="Instrument Sans Semi Bold"/>
                <a:cs typeface="Instrument Sans Semi Bold"/>
              </a:rPr>
              <a:t>Проблема синего светодиода: почему это было сложно?</a:t>
            </a:r>
            <a:endParaRPr lang="en-US" sz="3050"/>
          </a:p>
        </p:txBody>
      </p:sp>
      <p:sp>
        <p:nvSpPr>
          <p:cNvPr id="124548570" name="Text 1"/>
          <p:cNvSpPr/>
          <p:nvPr/>
        </p:nvSpPr>
        <p:spPr bwMode="auto">
          <a:xfrm>
            <a:off x="681752" y="1511379"/>
            <a:ext cx="13266896" cy="6231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  <a:defRPr/>
            </a:pPr>
            <a:r>
              <a:rPr lang="en-US" sz="1500">
                <a:solidFill>
                  <a:srgbClr val="5B5F71"/>
                </a:solidFill>
                <a:latin typeface="Instrument Sans Medium"/>
                <a:ea typeface="Instrument Sans Medium"/>
                <a:cs typeface="Instrument Sans Medium"/>
              </a:rPr>
              <a:t>Создание эффективного синего светодиода (LED) считалось "Святым Граалем" оптоэлектроники в течение нескольких десятилетий. Основные трудности:</a:t>
            </a:r>
            <a:endParaRPr lang="en-US" sz="1500"/>
          </a:p>
        </p:txBody>
      </p:sp>
      <p:pic>
        <p:nvPicPr>
          <p:cNvPr id="1444293709" name="Image 0" descr="preencoded.png"/>
          <p:cNvPicPr>
            <a:picLocks noChangeAspect="1"/>
          </p:cNvPicPr>
          <p:nvPr/>
        </p:nvPicPr>
        <p:blipFill rotWithShape="1">
          <a:blip r:embed="rId3"/>
          <a:stretch/>
        </p:blipFill>
        <p:spPr bwMode="auto">
          <a:xfrm>
            <a:off x="2903934" y="2353628"/>
            <a:ext cx="2188964" cy="1433870"/>
          </a:xfrm>
          <a:prstGeom prst="rect">
            <a:avLst/>
          </a:prstGeom>
        </p:spPr>
      </p:pic>
      <p:sp>
        <p:nvSpPr>
          <p:cNvPr id="1045122265" name="Text 2"/>
          <p:cNvSpPr/>
          <p:nvPr/>
        </p:nvSpPr>
        <p:spPr bwMode="auto">
          <a:xfrm>
            <a:off x="3861316" y="3085147"/>
            <a:ext cx="273963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450"/>
              </a:lnSpc>
              <a:buNone/>
              <a:defRPr/>
            </a:pPr>
            <a:r>
              <a:rPr lang="en-US" sz="2150">
                <a:solidFill>
                  <a:srgbClr val="5B5F71"/>
                </a:solidFill>
                <a:latin typeface="Instrument Sans Semi Bold"/>
                <a:ea typeface="Instrument Sans Semi Bold"/>
                <a:cs typeface="Instrument Sans Semi Bold"/>
              </a:rPr>
              <a:t>1</a:t>
            </a:r>
            <a:endParaRPr lang="en-US" sz="2150"/>
          </a:p>
        </p:txBody>
      </p:sp>
      <p:sp>
        <p:nvSpPr>
          <p:cNvPr id="566024053" name="Text 3"/>
          <p:cNvSpPr/>
          <p:nvPr/>
        </p:nvSpPr>
        <p:spPr bwMode="auto">
          <a:xfrm>
            <a:off x="5287685" y="2548414"/>
            <a:ext cx="2729984" cy="304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  <a:defRPr/>
            </a:pPr>
            <a:r>
              <a:rPr lang="en-US" sz="1900">
                <a:solidFill>
                  <a:srgbClr val="5B5F71"/>
                </a:solidFill>
                <a:latin typeface="Instrument Sans Semi Bold"/>
                <a:ea typeface="Instrument Sans Semi Bold"/>
                <a:cs typeface="Instrument Sans Semi Bold"/>
              </a:rPr>
              <a:t>Отсутствие GaN P-типа</a:t>
            </a:r>
            <a:endParaRPr lang="en-US" sz="1900"/>
          </a:p>
        </p:txBody>
      </p:sp>
      <p:sp>
        <p:nvSpPr>
          <p:cNvPr id="1706720552" name="Text 4"/>
          <p:cNvSpPr/>
          <p:nvPr/>
        </p:nvSpPr>
        <p:spPr bwMode="auto">
          <a:xfrm>
            <a:off x="5287685" y="2969538"/>
            <a:ext cx="8466177" cy="6231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  <a:defRPr/>
            </a:pPr>
            <a:r>
              <a:rPr lang="en-US" sz="1500">
                <a:solidFill>
                  <a:srgbClr val="5B5F71"/>
                </a:solidFill>
                <a:latin typeface="Instrument Sans Medium"/>
                <a:ea typeface="Instrument Sans Medium"/>
                <a:cs typeface="Instrument Sans Medium"/>
              </a:rPr>
              <a:t>Главная проблема: не удавалось создать стабильный полупроводник P-типа на основе нитрида галлия (GaN).</a:t>
            </a:r>
            <a:endParaRPr lang="en-US" sz="1500"/>
          </a:p>
        </p:txBody>
      </p:sp>
      <p:sp>
        <p:nvSpPr>
          <p:cNvPr id="1162689657" name="Shape 5"/>
          <p:cNvSpPr/>
          <p:nvPr/>
        </p:nvSpPr>
        <p:spPr bwMode="auto">
          <a:xfrm>
            <a:off x="5141595" y="3802261"/>
            <a:ext cx="8758357" cy="11430"/>
          </a:xfrm>
          <a:prstGeom prst="roundRect">
            <a:avLst>
              <a:gd name="adj" fmla="val 715867"/>
            </a:avLst>
          </a:prstGeom>
          <a:solidFill>
            <a:srgbClr val="C8C9CF"/>
          </a:solidFill>
          <a:ln/>
        </p:spPr>
      </p:sp>
      <p:pic>
        <p:nvPicPr>
          <p:cNvPr id="1330856074" name="Image 1" descr="preencoded.png"/>
          <p:cNvPicPr>
            <a:picLocks noChangeAspect="1"/>
          </p:cNvPicPr>
          <p:nvPr/>
        </p:nvPicPr>
        <p:blipFill rotWithShape="1">
          <a:blip r:embed="rId4"/>
          <a:stretch/>
        </p:blipFill>
        <p:spPr bwMode="auto">
          <a:xfrm>
            <a:off x="1809393" y="3836194"/>
            <a:ext cx="4378047" cy="1433870"/>
          </a:xfrm>
          <a:prstGeom prst="rect">
            <a:avLst/>
          </a:prstGeom>
        </p:spPr>
      </p:pic>
      <p:sp>
        <p:nvSpPr>
          <p:cNvPr id="1524439882" name="Text 6"/>
          <p:cNvSpPr/>
          <p:nvPr/>
        </p:nvSpPr>
        <p:spPr bwMode="auto">
          <a:xfrm>
            <a:off x="3861435" y="4381857"/>
            <a:ext cx="273963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450"/>
              </a:lnSpc>
              <a:buNone/>
              <a:defRPr/>
            </a:pPr>
            <a:r>
              <a:rPr lang="en-US" sz="2150">
                <a:solidFill>
                  <a:srgbClr val="5B5F71"/>
                </a:solidFill>
                <a:latin typeface="Instrument Sans Semi Bold"/>
                <a:ea typeface="Instrument Sans Semi Bold"/>
                <a:cs typeface="Instrument Sans Semi Bold"/>
              </a:rPr>
              <a:t>2</a:t>
            </a:r>
            <a:endParaRPr lang="en-US" sz="2150"/>
          </a:p>
        </p:txBody>
      </p:sp>
      <p:sp>
        <p:nvSpPr>
          <p:cNvPr id="1049176527" name="Text 7"/>
          <p:cNvSpPr/>
          <p:nvPr/>
        </p:nvSpPr>
        <p:spPr bwMode="auto">
          <a:xfrm>
            <a:off x="6382226" y="4030980"/>
            <a:ext cx="2913817" cy="304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  <a:defRPr/>
            </a:pPr>
            <a:r>
              <a:rPr lang="en-US" sz="1900">
                <a:solidFill>
                  <a:srgbClr val="5B5F71"/>
                </a:solidFill>
                <a:latin typeface="Instrument Sans Semi Bold"/>
                <a:ea typeface="Instrument Sans Semi Bold"/>
                <a:cs typeface="Instrument Sans Semi Bold"/>
              </a:rPr>
              <a:t>Требования к материалу</a:t>
            </a:r>
            <a:endParaRPr lang="en-US" sz="1900"/>
          </a:p>
        </p:txBody>
      </p:sp>
      <p:sp>
        <p:nvSpPr>
          <p:cNvPr id="1939476357" name="Text 8"/>
          <p:cNvSpPr/>
          <p:nvPr/>
        </p:nvSpPr>
        <p:spPr bwMode="auto">
          <a:xfrm>
            <a:off x="6382226" y="4452104"/>
            <a:ext cx="7371636" cy="6231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  <a:defRPr/>
            </a:pPr>
            <a:r>
              <a:rPr lang="en-US" sz="1500">
                <a:solidFill>
                  <a:srgbClr val="5B5F71"/>
                </a:solidFill>
                <a:latin typeface="Instrument Sans Medium"/>
                <a:ea typeface="Instrument Sans Medium"/>
                <a:cs typeface="Instrument Sans Medium"/>
              </a:rPr>
              <a:t>Для синего света необходим полупроводник с широкой запрещённой зоной, как нитрид галлия (GaN).</a:t>
            </a:r>
            <a:endParaRPr lang="en-US" sz="1500"/>
          </a:p>
        </p:txBody>
      </p:sp>
      <p:sp>
        <p:nvSpPr>
          <p:cNvPr id="1902159211" name="Shape 9"/>
          <p:cNvSpPr/>
          <p:nvPr/>
        </p:nvSpPr>
        <p:spPr bwMode="auto">
          <a:xfrm>
            <a:off x="6236137" y="5284827"/>
            <a:ext cx="7663815" cy="11430"/>
          </a:xfrm>
          <a:prstGeom prst="roundRect">
            <a:avLst>
              <a:gd name="adj" fmla="val 715867"/>
            </a:avLst>
          </a:prstGeom>
          <a:solidFill>
            <a:srgbClr val="C8C9CF"/>
          </a:solidFill>
          <a:ln/>
        </p:spPr>
      </p:sp>
      <p:pic>
        <p:nvPicPr>
          <p:cNvPr id="1793043416" name="Image 2" descr="preencoded.png"/>
          <p:cNvPicPr>
            <a:picLocks noChangeAspect="1"/>
          </p:cNvPicPr>
          <p:nvPr/>
        </p:nvPicPr>
        <p:blipFill rotWithShape="1">
          <a:blip r:embed="rId5"/>
          <a:stretch/>
        </p:blipFill>
        <p:spPr bwMode="auto">
          <a:xfrm>
            <a:off x="714851" y="5318760"/>
            <a:ext cx="6567011" cy="1433870"/>
          </a:xfrm>
          <a:prstGeom prst="rect">
            <a:avLst/>
          </a:prstGeom>
        </p:spPr>
      </p:pic>
      <p:sp>
        <p:nvSpPr>
          <p:cNvPr id="1098804691" name="Text 10"/>
          <p:cNvSpPr/>
          <p:nvPr/>
        </p:nvSpPr>
        <p:spPr bwMode="auto">
          <a:xfrm>
            <a:off x="3861316" y="5864423"/>
            <a:ext cx="273963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450"/>
              </a:lnSpc>
              <a:buNone/>
              <a:defRPr/>
            </a:pPr>
            <a:r>
              <a:rPr lang="en-US" sz="2150">
                <a:solidFill>
                  <a:srgbClr val="5B5F71"/>
                </a:solidFill>
                <a:latin typeface="Instrument Sans Semi Bold"/>
                <a:ea typeface="Instrument Sans Semi Bold"/>
                <a:cs typeface="Instrument Sans Semi Bold"/>
              </a:rPr>
              <a:t>3</a:t>
            </a:r>
            <a:endParaRPr lang="en-US" sz="2150"/>
          </a:p>
        </p:txBody>
      </p:sp>
      <p:sp>
        <p:nvSpPr>
          <p:cNvPr id="1633751167" name="Text 11"/>
          <p:cNvSpPr/>
          <p:nvPr/>
        </p:nvSpPr>
        <p:spPr bwMode="auto">
          <a:xfrm>
            <a:off x="7476649" y="5513546"/>
            <a:ext cx="3129082" cy="304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  <a:defRPr/>
            </a:pPr>
            <a:r>
              <a:rPr lang="en-US" sz="1900">
                <a:solidFill>
                  <a:srgbClr val="5B5F71"/>
                </a:solidFill>
                <a:latin typeface="Instrument Sans Semi Bold"/>
                <a:ea typeface="Instrument Sans Semi Bold"/>
                <a:cs typeface="Instrument Sans Semi Bold"/>
              </a:rPr>
              <a:t>Выращивание кристаллов</a:t>
            </a:r>
            <a:endParaRPr lang="en-US" sz="1900"/>
          </a:p>
        </p:txBody>
      </p:sp>
      <p:sp>
        <p:nvSpPr>
          <p:cNvPr id="1547451379" name="Text 12"/>
          <p:cNvSpPr/>
          <p:nvPr/>
        </p:nvSpPr>
        <p:spPr bwMode="auto">
          <a:xfrm>
            <a:off x="7476649" y="5934670"/>
            <a:ext cx="6277212" cy="6231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  <a:defRPr/>
            </a:pPr>
            <a:r>
              <a:rPr lang="en-US" sz="1500">
                <a:solidFill>
                  <a:srgbClr val="5B5F71"/>
                </a:solidFill>
                <a:latin typeface="Instrument Sans Medium"/>
                <a:ea typeface="Instrument Sans Medium"/>
                <a:cs typeface="Instrument Sans Medium"/>
              </a:rPr>
              <a:t>Трудности с выращиванием высококачественных, бездефектных кристаллов GaN на доступных подложках (например, сапфире).</a:t>
            </a:r>
            <a:endParaRPr lang="en-US" sz="1500"/>
          </a:p>
        </p:txBody>
      </p:sp>
      <p:sp>
        <p:nvSpPr>
          <p:cNvPr id="171873381" name="Text 13"/>
          <p:cNvSpPr/>
          <p:nvPr/>
        </p:nvSpPr>
        <p:spPr bwMode="auto">
          <a:xfrm>
            <a:off x="681752" y="6971705"/>
            <a:ext cx="13266896" cy="6231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  <a:defRPr/>
            </a:pPr>
            <a:r>
              <a:rPr lang="en-US" sz="1500">
                <a:solidFill>
                  <a:srgbClr val="5B5F71"/>
                </a:solidFill>
                <a:latin typeface="Instrument Sans Medium"/>
                <a:ea typeface="Instrument Sans Medium"/>
                <a:cs typeface="Instrument Sans Medium"/>
              </a:rPr>
              <a:t>До 1990-х годов имеющиеся синие светодиоды были либо слишком тусклыми, либо не подходили для экономически выгодного массового производства.</a:t>
            </a:r>
            <a:endParaRPr lang="en-US" sz="150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Slide 6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07873749" name="Image 0" descr="preencoded.png"/>
          <p:cNvPicPr>
            <a:picLocks noChangeAspect="1"/>
          </p:cNvPicPr>
          <p:nvPr/>
        </p:nvPicPr>
        <p:blipFill rotWithShape="1">
          <a:blip r:embed="rId3"/>
          <a:stretch/>
        </p:blipFill>
        <p:spPr bwMode="auto"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135313198" name="Text 0"/>
          <p:cNvSpPr/>
          <p:nvPr/>
        </p:nvSpPr>
        <p:spPr bwMode="auto">
          <a:xfrm>
            <a:off x="715685" y="564594"/>
            <a:ext cx="7712630" cy="10222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000"/>
              </a:lnSpc>
              <a:buNone/>
              <a:defRPr/>
            </a:pPr>
            <a:r>
              <a:rPr lang="en-US" sz="3200">
                <a:solidFill>
                  <a:srgbClr val="505468"/>
                </a:solidFill>
                <a:latin typeface="Instrument Sans Semi Bold"/>
                <a:ea typeface="Instrument Sans Semi Bold"/>
                <a:cs typeface="Instrument Sans Semi Bold"/>
              </a:rPr>
              <a:t>Прорыв Накамуры: первые яркие синие светодиоды</a:t>
            </a:r>
            <a:endParaRPr lang="en-US" sz="3200"/>
          </a:p>
        </p:txBody>
      </p:sp>
      <p:sp>
        <p:nvSpPr>
          <p:cNvPr id="418776693" name="Shape 1"/>
          <p:cNvSpPr/>
          <p:nvPr/>
        </p:nvSpPr>
        <p:spPr bwMode="auto">
          <a:xfrm>
            <a:off x="715685" y="1893570"/>
            <a:ext cx="7712630" cy="5771436"/>
          </a:xfrm>
          <a:prstGeom prst="roundRect">
            <a:avLst>
              <a:gd name="adj" fmla="val 1488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sp>
        <p:nvSpPr>
          <p:cNvPr id="1376312454" name="Shape 2"/>
          <p:cNvSpPr/>
          <p:nvPr/>
        </p:nvSpPr>
        <p:spPr bwMode="auto">
          <a:xfrm>
            <a:off x="723305" y="1901190"/>
            <a:ext cx="3848695" cy="3532465"/>
          </a:xfrm>
          <a:prstGeom prst="roundRect">
            <a:avLst>
              <a:gd name="adj" fmla="val 2432"/>
            </a:avLst>
          </a:prstGeom>
          <a:solidFill>
            <a:srgbClr val="E2E3E9"/>
          </a:solidFill>
          <a:ln/>
        </p:spPr>
      </p:sp>
      <p:sp>
        <p:nvSpPr>
          <p:cNvPr id="881835650" name="Text 3"/>
          <p:cNvSpPr/>
          <p:nvPr/>
        </p:nvSpPr>
        <p:spPr bwMode="auto">
          <a:xfrm>
            <a:off x="927735" y="2105620"/>
            <a:ext cx="3067645" cy="3835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  <a:defRPr/>
            </a:pPr>
            <a:r>
              <a:rPr lang="en-US" sz="2400">
                <a:solidFill>
                  <a:srgbClr val="5B5F71"/>
                </a:solidFill>
                <a:latin typeface="Instrument Sans Semi Bold"/>
                <a:ea typeface="Instrument Sans Semi Bold"/>
                <a:cs typeface="Instrument Sans Semi Bold"/>
              </a:rPr>
              <a:t>Год Прорыва</a:t>
            </a:r>
            <a:endParaRPr lang="en-US" sz="2400"/>
          </a:p>
        </p:txBody>
      </p:sp>
      <p:sp>
        <p:nvSpPr>
          <p:cNvPr id="201097852" name="Text 4"/>
          <p:cNvSpPr/>
          <p:nvPr/>
        </p:nvSpPr>
        <p:spPr bwMode="auto">
          <a:xfrm>
            <a:off x="927735" y="2611755"/>
            <a:ext cx="3133011" cy="22902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  <a:defRPr/>
            </a:pPr>
            <a:r>
              <a:rPr lang="en-US" sz="1600">
                <a:solidFill>
                  <a:srgbClr val="5B5F71"/>
                </a:solidFill>
                <a:latin typeface="Instrument Sans Medium"/>
                <a:ea typeface="Instrument Sans Medium"/>
                <a:cs typeface="Instrument Sans Medium"/>
              </a:rPr>
              <a:t>В 1993 году Накамура, работая в условиях ограниченных ресурсов, совершил настоящий научный прорыв, представив первые высокояркие синие светодиоды на основе GaN.</a:t>
            </a:r>
            <a:endParaRPr lang="en-US" sz="1600"/>
          </a:p>
        </p:txBody>
      </p:sp>
      <p:sp>
        <p:nvSpPr>
          <p:cNvPr id="322827471" name="Shape 5"/>
          <p:cNvSpPr/>
          <p:nvPr/>
        </p:nvSpPr>
        <p:spPr bwMode="auto">
          <a:xfrm>
            <a:off x="4572000" y="1901190"/>
            <a:ext cx="3848695" cy="3532465"/>
          </a:xfrm>
          <a:prstGeom prst="rect">
            <a:avLst/>
          </a:prstGeom>
          <a:solidFill>
            <a:srgbClr val="E2E3E9"/>
          </a:solidFill>
          <a:ln/>
        </p:spPr>
      </p:sp>
      <p:sp>
        <p:nvSpPr>
          <p:cNvPr id="959301852" name="Shape 6"/>
          <p:cNvSpPr/>
          <p:nvPr/>
        </p:nvSpPr>
        <p:spPr bwMode="auto">
          <a:xfrm>
            <a:off x="4572000" y="1901190"/>
            <a:ext cx="22860" cy="3532465"/>
          </a:xfrm>
          <a:prstGeom prst="roundRect">
            <a:avLst>
              <a:gd name="adj" fmla="val 375748"/>
            </a:avLst>
          </a:prstGeom>
          <a:solidFill>
            <a:srgbClr val="C8C9CF"/>
          </a:solidFill>
          <a:ln/>
        </p:spPr>
      </p:sp>
      <p:sp>
        <p:nvSpPr>
          <p:cNvPr id="1525879737" name="Text 7"/>
          <p:cNvSpPr/>
          <p:nvPr/>
        </p:nvSpPr>
        <p:spPr bwMode="auto">
          <a:xfrm>
            <a:off x="5083254" y="2105620"/>
            <a:ext cx="3067645" cy="3835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  <a:defRPr/>
            </a:pPr>
            <a:r>
              <a:rPr lang="en-US" sz="2400">
                <a:solidFill>
                  <a:srgbClr val="5B5F71"/>
                </a:solidFill>
                <a:latin typeface="Instrument Sans Semi Bold"/>
                <a:ea typeface="Instrument Sans Semi Bold"/>
                <a:cs typeface="Instrument Sans Semi Bold"/>
              </a:rPr>
              <a:t>Метод MOCVD</a:t>
            </a:r>
            <a:endParaRPr lang="en-US" sz="2400"/>
          </a:p>
        </p:txBody>
      </p:sp>
      <p:sp>
        <p:nvSpPr>
          <p:cNvPr id="2125737337" name="Text 8"/>
          <p:cNvSpPr/>
          <p:nvPr/>
        </p:nvSpPr>
        <p:spPr bwMode="auto">
          <a:xfrm>
            <a:off x="5083254" y="2611755"/>
            <a:ext cx="3133011" cy="2617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  <a:defRPr/>
            </a:pPr>
            <a:r>
              <a:rPr lang="en-US" sz="1600">
                <a:solidFill>
                  <a:srgbClr val="5B5F71"/>
                </a:solidFill>
                <a:latin typeface="Instrument Sans Medium"/>
                <a:ea typeface="Instrument Sans Medium"/>
                <a:cs typeface="Instrument Sans Medium"/>
              </a:rPr>
              <a:t>Накамура применил и усовершенствовал метод металлоорганической химической парофазной эпитаксии (MOCVD) на сапфировой подложке, значительно улучшив качество кристаллов.</a:t>
            </a:r>
            <a:endParaRPr lang="en-US" sz="1600"/>
          </a:p>
        </p:txBody>
      </p:sp>
      <p:sp>
        <p:nvSpPr>
          <p:cNvPr id="1478906531" name="Shape 9"/>
          <p:cNvSpPr/>
          <p:nvPr/>
        </p:nvSpPr>
        <p:spPr bwMode="auto">
          <a:xfrm>
            <a:off x="4316373" y="3411736"/>
            <a:ext cx="511254" cy="511254"/>
          </a:xfrm>
          <a:prstGeom prst="roundRect">
            <a:avLst>
              <a:gd name="adj" fmla="val 16801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C8C9CF"/>
            </a:solidFill>
            <a:prstDash val="solid"/>
          </a:ln>
        </p:spPr>
      </p:sp>
      <p:pic>
        <p:nvPicPr>
          <p:cNvPr id="1801764466" name="Image 1" descr="preencoded.png"/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/>
        </p:blipFill>
        <p:spPr bwMode="auto">
          <a:xfrm>
            <a:off x="4444127" y="3539490"/>
            <a:ext cx="255627" cy="255627"/>
          </a:xfrm>
          <a:prstGeom prst="rect">
            <a:avLst/>
          </a:prstGeom>
        </p:spPr>
      </p:pic>
      <p:sp>
        <p:nvSpPr>
          <p:cNvPr id="371892214" name="Shape 10"/>
          <p:cNvSpPr/>
          <p:nvPr/>
        </p:nvSpPr>
        <p:spPr bwMode="auto">
          <a:xfrm>
            <a:off x="723305" y="5433655"/>
            <a:ext cx="7697391" cy="2223730"/>
          </a:xfrm>
          <a:prstGeom prst="rect">
            <a:avLst/>
          </a:prstGeom>
          <a:solidFill>
            <a:srgbClr val="E2E3E9"/>
          </a:solidFill>
          <a:ln/>
        </p:spPr>
      </p:sp>
      <p:sp>
        <p:nvSpPr>
          <p:cNvPr id="1875318830" name="Shape 11"/>
          <p:cNvSpPr/>
          <p:nvPr/>
        </p:nvSpPr>
        <p:spPr bwMode="auto">
          <a:xfrm>
            <a:off x="723305" y="5433655"/>
            <a:ext cx="7697391" cy="22860"/>
          </a:xfrm>
          <a:prstGeom prst="roundRect">
            <a:avLst>
              <a:gd name="adj" fmla="val 375748"/>
            </a:avLst>
          </a:prstGeom>
          <a:solidFill>
            <a:srgbClr val="C8C9CF"/>
          </a:solidFill>
          <a:ln/>
        </p:spPr>
      </p:sp>
      <p:sp>
        <p:nvSpPr>
          <p:cNvPr id="172207513" name="Text 12"/>
          <p:cNvSpPr/>
          <p:nvPr/>
        </p:nvSpPr>
        <p:spPr bwMode="auto">
          <a:xfrm>
            <a:off x="927735" y="5638086"/>
            <a:ext cx="4101941" cy="3835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  <a:defRPr/>
            </a:pPr>
            <a:r>
              <a:rPr lang="en-US" sz="2400">
                <a:solidFill>
                  <a:srgbClr val="5B5F71"/>
                </a:solidFill>
                <a:latin typeface="Instrument Sans Semi Bold"/>
                <a:ea typeface="Instrument Sans Semi Bold"/>
                <a:cs typeface="Instrument Sans Semi Bold"/>
              </a:rPr>
              <a:t>Решение Проблемы P-типа</a:t>
            </a:r>
            <a:endParaRPr lang="en-US" sz="2400"/>
          </a:p>
        </p:txBody>
      </p:sp>
      <p:sp>
        <p:nvSpPr>
          <p:cNvPr id="1527642913" name="Text 13"/>
          <p:cNvSpPr/>
          <p:nvPr/>
        </p:nvSpPr>
        <p:spPr bwMode="auto">
          <a:xfrm>
            <a:off x="927735" y="6144220"/>
            <a:ext cx="6981706" cy="13087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  <a:defRPr/>
            </a:pPr>
            <a:r>
              <a:rPr lang="en-US" sz="1600">
                <a:solidFill>
                  <a:srgbClr val="5B5F71"/>
                </a:solidFill>
                <a:latin typeface="Instrument Sans Medium"/>
                <a:ea typeface="Instrument Sans Medium"/>
                <a:cs typeface="Instrument Sans Medium"/>
              </a:rPr>
              <a:t>Ключевым стало использование электронной бомбардировки и последующего отжига при высокой температуре для получения рабочего p-типа GaN, что позволило создать эффективный p-n переход.</a:t>
            </a:r>
            <a:endParaRPr lang="en-US" sz="160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Slide 7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69441580" name="Text 0"/>
          <p:cNvSpPr/>
          <p:nvPr/>
        </p:nvSpPr>
        <p:spPr bwMode="auto">
          <a:xfrm>
            <a:off x="740093" y="597337"/>
            <a:ext cx="7813715" cy="5286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50"/>
              </a:lnSpc>
              <a:buNone/>
              <a:defRPr/>
            </a:pPr>
            <a:r>
              <a:rPr lang="en-US" sz="3300">
                <a:solidFill>
                  <a:srgbClr val="505468"/>
                </a:solidFill>
                <a:latin typeface="Instrument Sans Semi Bold"/>
                <a:ea typeface="Instrument Sans Semi Bold"/>
                <a:cs typeface="Instrument Sans Semi Bold"/>
              </a:rPr>
              <a:t>Технология двойной гетероструктуры</a:t>
            </a:r>
            <a:endParaRPr lang="en-US" sz="3300"/>
          </a:p>
        </p:txBody>
      </p:sp>
      <p:sp>
        <p:nvSpPr>
          <p:cNvPr id="903992210" name="Text 1"/>
          <p:cNvSpPr/>
          <p:nvPr/>
        </p:nvSpPr>
        <p:spPr bwMode="auto">
          <a:xfrm>
            <a:off x="740093" y="1548884"/>
            <a:ext cx="13150215" cy="338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  <a:defRPr/>
            </a:pPr>
            <a:r>
              <a:rPr lang="en-US" sz="1650">
                <a:solidFill>
                  <a:srgbClr val="5B5F71"/>
                </a:solidFill>
                <a:latin typeface="Instrument Sans Medium"/>
                <a:ea typeface="Instrument Sans Medium"/>
                <a:cs typeface="Instrument Sans Medium"/>
              </a:rPr>
              <a:t>Накамура не просто создал рабочий синий LED, но и разработал архитектуру, которая максимизировала его эффективность.</a:t>
            </a:r>
            <a:endParaRPr lang="en-US" sz="1650"/>
          </a:p>
        </p:txBody>
      </p:sp>
      <p:sp>
        <p:nvSpPr>
          <p:cNvPr id="150242497" name="Text 2"/>
          <p:cNvSpPr/>
          <p:nvPr/>
        </p:nvSpPr>
        <p:spPr bwMode="auto">
          <a:xfrm>
            <a:off x="740093" y="2315288"/>
            <a:ext cx="7000518" cy="676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  <a:defRPr/>
            </a:pPr>
            <a:r>
              <a:rPr lang="en-US" sz="1650">
                <a:solidFill>
                  <a:srgbClr val="5B5F71"/>
                </a:solidFill>
                <a:latin typeface="Instrument Sans Medium"/>
                <a:ea typeface="Instrument Sans Medium"/>
                <a:cs typeface="Instrument Sans Medium"/>
              </a:rPr>
              <a:t>Внедрение </a:t>
            </a:r>
            <a:r>
              <a:rPr lang="en-US" sz="1650" b="1">
                <a:solidFill>
                  <a:srgbClr val="5B5F71"/>
                </a:solidFill>
                <a:latin typeface="Instrument Sans Medium"/>
                <a:ea typeface="Instrument Sans Medium"/>
                <a:cs typeface="Instrument Sans Medium"/>
              </a:rPr>
              <a:t>структуры n-GaN—InGaN—p-GaN</a:t>
            </a:r>
            <a:r>
              <a:rPr lang="en-US" sz="1650">
                <a:solidFill>
                  <a:srgbClr val="5B5F71"/>
                </a:solidFill>
                <a:latin typeface="Instrument Sans Medium"/>
                <a:ea typeface="Instrument Sans Medium"/>
                <a:cs typeface="Instrument Sans Medium"/>
              </a:rPr>
              <a:t> (двойная гетероструктура).</a:t>
            </a:r>
            <a:endParaRPr lang="en-US" sz="1650"/>
          </a:p>
        </p:txBody>
      </p:sp>
      <p:sp>
        <p:nvSpPr>
          <p:cNvPr id="1309532389" name="Text 3"/>
          <p:cNvSpPr/>
          <p:nvPr/>
        </p:nvSpPr>
        <p:spPr bwMode="auto">
          <a:xfrm>
            <a:off x="740093" y="3065740"/>
            <a:ext cx="7000518" cy="676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  <a:defRPr/>
            </a:pPr>
            <a:r>
              <a:rPr lang="en-US" sz="1650">
                <a:solidFill>
                  <a:srgbClr val="5B5F71"/>
                </a:solidFill>
                <a:latin typeface="Instrument Sans Medium"/>
                <a:ea typeface="Instrument Sans Medium"/>
                <a:cs typeface="Instrument Sans Medium"/>
              </a:rPr>
              <a:t>Использование </a:t>
            </a:r>
            <a:r>
              <a:rPr lang="en-US" sz="1650" b="1">
                <a:solidFill>
                  <a:srgbClr val="5B5F71"/>
                </a:solidFill>
                <a:latin typeface="Instrument Sans Medium"/>
                <a:ea typeface="Instrument Sans Medium"/>
                <a:cs typeface="Instrument Sans Medium"/>
              </a:rPr>
              <a:t>нитрида индия-галлия (InGaN)</a:t>
            </a:r>
            <a:r>
              <a:rPr lang="en-US" sz="1650">
                <a:solidFill>
                  <a:srgbClr val="5B5F71"/>
                </a:solidFill>
                <a:latin typeface="Instrument Sans Medium"/>
                <a:ea typeface="Instrument Sans Medium"/>
                <a:cs typeface="Instrument Sans Medium"/>
              </a:rPr>
              <a:t> в качестве активного слоя для излучения света.</a:t>
            </a:r>
            <a:endParaRPr lang="en-US" sz="1650"/>
          </a:p>
        </p:txBody>
      </p:sp>
      <p:sp>
        <p:nvSpPr>
          <p:cNvPr id="535283123" name="Text 4"/>
          <p:cNvSpPr/>
          <p:nvPr/>
        </p:nvSpPr>
        <p:spPr bwMode="auto">
          <a:xfrm>
            <a:off x="740093" y="3816191"/>
            <a:ext cx="7000518" cy="10147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  <a:defRPr/>
            </a:pPr>
            <a:r>
              <a:rPr lang="en-US" sz="1650">
                <a:solidFill>
                  <a:srgbClr val="5B5F71"/>
                </a:solidFill>
                <a:latin typeface="Instrument Sans Medium"/>
                <a:ea typeface="Instrument Sans Medium"/>
                <a:cs typeface="Instrument Sans Medium"/>
              </a:rPr>
              <a:t>InGaN позволил точно контролировать длину волны света, открыв возможность для создания не только синих, но и </a:t>
            </a:r>
            <a:r>
              <a:rPr lang="en-US" sz="1650" b="1">
                <a:solidFill>
                  <a:srgbClr val="5B5F71"/>
                </a:solidFill>
                <a:latin typeface="Instrument Sans Medium"/>
                <a:ea typeface="Instrument Sans Medium"/>
                <a:cs typeface="Instrument Sans Medium"/>
              </a:rPr>
              <a:t>зелёных светодиодов</a:t>
            </a:r>
            <a:r>
              <a:rPr lang="en-US" sz="1650">
                <a:solidFill>
                  <a:srgbClr val="5B5F71"/>
                </a:solidFill>
                <a:latin typeface="Instrument Sans Medium"/>
                <a:ea typeface="Instrument Sans Medium"/>
                <a:cs typeface="Instrument Sans Medium"/>
              </a:rPr>
              <a:t>.</a:t>
            </a:r>
            <a:endParaRPr lang="en-US" sz="1650"/>
          </a:p>
        </p:txBody>
      </p:sp>
      <p:sp>
        <p:nvSpPr>
          <p:cNvPr id="1256036366" name="Text 5"/>
          <p:cNvSpPr/>
          <p:nvPr/>
        </p:nvSpPr>
        <p:spPr bwMode="auto">
          <a:xfrm>
            <a:off x="740093" y="4904899"/>
            <a:ext cx="7000518" cy="676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  <a:defRPr/>
            </a:pPr>
            <a:r>
              <a:rPr lang="en-US" sz="1650">
                <a:solidFill>
                  <a:srgbClr val="5B5F71"/>
                </a:solidFill>
                <a:latin typeface="Instrument Sans Medium"/>
                <a:ea typeface="Instrument Sans Medium"/>
                <a:cs typeface="Instrument Sans Medium"/>
              </a:rPr>
              <a:t>Эта структура значительно повысила внутреннюю квантовую эффективность излучения.</a:t>
            </a:r>
            <a:endParaRPr lang="en-US" sz="1650"/>
          </a:p>
        </p:txBody>
      </p:sp>
      <p:sp>
        <p:nvSpPr>
          <p:cNvPr id="919078901" name="Shape 6"/>
          <p:cNvSpPr/>
          <p:nvPr/>
        </p:nvSpPr>
        <p:spPr bwMode="auto">
          <a:xfrm>
            <a:off x="740093" y="5819299"/>
            <a:ext cx="7000518" cy="1575078"/>
          </a:xfrm>
          <a:prstGeom prst="roundRect">
            <a:avLst>
              <a:gd name="adj" fmla="val 5639"/>
            </a:avLst>
          </a:prstGeom>
          <a:solidFill>
            <a:srgbClr val="D4D5DE"/>
          </a:solidFill>
          <a:ln/>
        </p:spPr>
      </p:sp>
      <p:pic>
        <p:nvPicPr>
          <p:cNvPr id="1271471832" name="Image 0" descr="preencoded.png"/>
          <p:cNvPicPr>
            <a:picLocks noChangeAspect="1"/>
          </p:cNvPicPr>
          <p:nvPr/>
        </p:nvPicPr>
        <p:blipFill rotWithShape="1">
          <a:blip r:embed="rId3"/>
          <a:stretch/>
        </p:blipFill>
        <p:spPr bwMode="auto">
          <a:xfrm>
            <a:off x="951547" y="6142434"/>
            <a:ext cx="264319" cy="211455"/>
          </a:xfrm>
          <a:prstGeom prst="rect">
            <a:avLst/>
          </a:prstGeom>
        </p:spPr>
      </p:pic>
      <p:sp>
        <p:nvSpPr>
          <p:cNvPr id="1738758391" name="Text 7"/>
          <p:cNvSpPr/>
          <p:nvPr/>
        </p:nvSpPr>
        <p:spPr bwMode="auto">
          <a:xfrm>
            <a:off x="1427321" y="6083618"/>
            <a:ext cx="6101834" cy="10147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  <a:defRPr/>
            </a:pPr>
            <a:r>
              <a:rPr lang="en-US" sz="1650">
                <a:solidFill>
                  <a:srgbClr val="000000"/>
                </a:solidFill>
                <a:latin typeface="Instrument Sans Medium"/>
                <a:ea typeface="Instrument Sans Medium"/>
                <a:cs typeface="Instrument Sans Medium"/>
              </a:rPr>
              <a:t>Эта двойная гетероструктура стала промышленным стандартом, лежащим в основе всех современных высокоэффективных синих и зелёных LED.</a:t>
            </a:r>
            <a:endParaRPr lang="en-US" sz="1650"/>
          </a:p>
        </p:txBody>
      </p:sp>
      <p:pic>
        <p:nvPicPr>
          <p:cNvPr id="1271567153" name="Image 1" descr="preencoded.png"/>
          <p:cNvPicPr>
            <a:picLocks noChangeAspect="1"/>
          </p:cNvPicPr>
          <p:nvPr/>
        </p:nvPicPr>
        <p:blipFill rotWithShape="1">
          <a:blip r:embed="rId4"/>
          <a:stretch/>
        </p:blipFill>
        <p:spPr bwMode="auto">
          <a:xfrm>
            <a:off x="8264009" y="2362914"/>
            <a:ext cx="5633918" cy="40469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Slide 8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24975923" name="Text 0"/>
          <p:cNvSpPr/>
          <p:nvPr/>
        </p:nvSpPr>
        <p:spPr bwMode="auto">
          <a:xfrm>
            <a:off x="793790" y="1388983"/>
            <a:ext cx="7224236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  <a:defRPr/>
            </a:pPr>
            <a:r>
              <a:rPr lang="en-US" sz="3550">
                <a:solidFill>
                  <a:srgbClr val="505468"/>
                </a:solidFill>
                <a:latin typeface="Instrument Sans Semi Bold"/>
                <a:ea typeface="Instrument Sans Semi Bold"/>
                <a:cs typeface="Instrument Sans Semi Bold"/>
              </a:rPr>
              <a:t>Значение изобретения для мира</a:t>
            </a:r>
            <a:endParaRPr lang="en-US" sz="3550"/>
          </a:p>
        </p:txBody>
      </p:sp>
      <p:sp>
        <p:nvSpPr>
          <p:cNvPr id="134501503" name="Text 1"/>
          <p:cNvSpPr/>
          <p:nvPr/>
        </p:nvSpPr>
        <p:spPr bwMode="auto">
          <a:xfrm>
            <a:off x="793790" y="2522934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  <a:defRPr/>
            </a:pPr>
            <a:r>
              <a:rPr lang="en-US" sz="5850">
                <a:solidFill>
                  <a:srgbClr val="5B5F71"/>
                </a:solidFill>
                <a:latin typeface="Instrument Sans Semi Bold"/>
                <a:ea typeface="Instrument Sans Semi Bold"/>
                <a:cs typeface="Instrument Sans Semi Bold"/>
              </a:rPr>
              <a:t>~30%</a:t>
            </a:r>
            <a:endParaRPr lang="en-US" sz="5850"/>
          </a:p>
        </p:txBody>
      </p:sp>
      <p:sp>
        <p:nvSpPr>
          <p:cNvPr id="2115007563" name="Text 2"/>
          <p:cNvSpPr/>
          <p:nvPr/>
        </p:nvSpPr>
        <p:spPr bwMode="auto">
          <a:xfrm>
            <a:off x="1455420" y="355473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  <a:defRPr/>
            </a:pPr>
            <a:r>
              <a:rPr lang="en-US" sz="2200">
                <a:solidFill>
                  <a:srgbClr val="5B5F71"/>
                </a:solidFill>
                <a:latin typeface="Instrument Sans Semi Bold"/>
                <a:ea typeface="Instrument Sans Semi Bold"/>
                <a:cs typeface="Instrument Sans Semi Bold"/>
              </a:rPr>
              <a:t>Энергосбережение</a:t>
            </a:r>
            <a:endParaRPr lang="en-US" sz="2200"/>
          </a:p>
        </p:txBody>
      </p:sp>
      <p:sp>
        <p:nvSpPr>
          <p:cNvPr id="1239323901" name="Text 3"/>
          <p:cNvSpPr/>
          <p:nvPr/>
        </p:nvSpPr>
        <p:spPr bwMode="auto">
          <a:xfrm>
            <a:off x="793790" y="4045148"/>
            <a:ext cx="4158615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  <a:defRPr/>
            </a:pPr>
            <a:r>
              <a:rPr lang="en-US" sz="1750">
                <a:solidFill>
                  <a:srgbClr val="5B5F71"/>
                </a:solidFill>
                <a:latin typeface="Instrument Sans Medium"/>
                <a:ea typeface="Instrument Sans Medium"/>
                <a:cs typeface="Instrument Sans Medium"/>
              </a:rPr>
              <a:t>Синий LED позволил создать белый свет, который потребляет на 30% меньше энергии, чем люминесцентные лампы, и на 85% меньше, чем лампы накаливания.</a:t>
            </a:r>
            <a:endParaRPr lang="en-US" sz="1750"/>
          </a:p>
        </p:txBody>
      </p:sp>
      <p:sp>
        <p:nvSpPr>
          <p:cNvPr id="624179977" name="Text 4"/>
          <p:cNvSpPr/>
          <p:nvPr/>
        </p:nvSpPr>
        <p:spPr bwMode="auto">
          <a:xfrm>
            <a:off x="5235893" y="2522934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  <a:defRPr/>
            </a:pPr>
            <a:r>
              <a:rPr lang="en-US" sz="5850">
                <a:solidFill>
                  <a:srgbClr val="5B5F71"/>
                </a:solidFill>
                <a:latin typeface="Instrument Sans Semi Bold"/>
                <a:ea typeface="Instrument Sans Semi Bold"/>
                <a:cs typeface="Instrument Sans Semi Bold"/>
              </a:rPr>
              <a:t>100K</a:t>
            </a:r>
            <a:endParaRPr lang="en-US" sz="5850"/>
          </a:p>
        </p:txBody>
      </p:sp>
      <p:sp>
        <p:nvSpPr>
          <p:cNvPr id="224977954" name="Text 5"/>
          <p:cNvSpPr/>
          <p:nvPr/>
        </p:nvSpPr>
        <p:spPr bwMode="auto">
          <a:xfrm>
            <a:off x="5897523" y="355473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  <a:defRPr/>
            </a:pPr>
            <a:r>
              <a:rPr lang="en-US" sz="2200">
                <a:solidFill>
                  <a:srgbClr val="5B5F71"/>
                </a:solidFill>
                <a:latin typeface="Instrument Sans Semi Bold"/>
                <a:ea typeface="Instrument Sans Semi Bold"/>
                <a:cs typeface="Instrument Sans Semi Bold"/>
              </a:rPr>
              <a:t>Срок службы (часы)</a:t>
            </a:r>
            <a:endParaRPr lang="en-US" sz="2200"/>
          </a:p>
        </p:txBody>
      </p:sp>
      <p:sp>
        <p:nvSpPr>
          <p:cNvPr id="135045200" name="Text 6"/>
          <p:cNvSpPr/>
          <p:nvPr/>
        </p:nvSpPr>
        <p:spPr bwMode="auto">
          <a:xfrm>
            <a:off x="5235893" y="4045148"/>
            <a:ext cx="415861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  <a:defRPr/>
            </a:pPr>
            <a:r>
              <a:rPr lang="en-US" sz="1750">
                <a:solidFill>
                  <a:srgbClr val="5B5F71"/>
                </a:solidFill>
                <a:latin typeface="Instrument Sans Medium"/>
                <a:ea typeface="Instrument Sans Medium"/>
                <a:cs typeface="Instrument Sans Medium"/>
              </a:rPr>
              <a:t>Светодиоды имеют срок службы до 100 000 часов, что в десятки раз дольше, чем у традиционных источников света.</a:t>
            </a:r>
            <a:endParaRPr lang="en-US" sz="1750"/>
          </a:p>
        </p:txBody>
      </p:sp>
      <p:sp>
        <p:nvSpPr>
          <p:cNvPr id="1979329348" name="Text 7"/>
          <p:cNvSpPr/>
          <p:nvPr/>
        </p:nvSpPr>
        <p:spPr bwMode="auto">
          <a:xfrm>
            <a:off x="9677994" y="2522934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  <a:defRPr/>
            </a:pPr>
            <a:r>
              <a:rPr lang="en-US" sz="5850">
                <a:solidFill>
                  <a:srgbClr val="5B5F71"/>
                </a:solidFill>
                <a:latin typeface="Instrument Sans Semi Bold"/>
                <a:ea typeface="Instrument Sans Semi Bold"/>
                <a:cs typeface="Instrument Sans Semi Bold"/>
              </a:rPr>
              <a:t>2014</a:t>
            </a:r>
            <a:endParaRPr lang="en-US" sz="5850"/>
          </a:p>
        </p:txBody>
      </p:sp>
      <p:sp>
        <p:nvSpPr>
          <p:cNvPr id="562452919" name="Text 8"/>
          <p:cNvSpPr/>
          <p:nvPr/>
        </p:nvSpPr>
        <p:spPr bwMode="auto">
          <a:xfrm>
            <a:off x="10309622" y="3554730"/>
            <a:ext cx="289536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  <a:defRPr/>
            </a:pPr>
            <a:r>
              <a:rPr lang="en-US" sz="2200">
                <a:solidFill>
                  <a:srgbClr val="5B5F71"/>
                </a:solidFill>
                <a:latin typeface="Instrument Sans Semi Bold"/>
                <a:ea typeface="Instrument Sans Semi Bold"/>
                <a:cs typeface="Instrument Sans Semi Bold"/>
              </a:rPr>
              <a:t>Нобелевская премия</a:t>
            </a:r>
            <a:endParaRPr lang="en-US" sz="2200"/>
          </a:p>
        </p:txBody>
      </p:sp>
      <p:sp>
        <p:nvSpPr>
          <p:cNvPr id="1079329445" name="Text 9"/>
          <p:cNvSpPr/>
          <p:nvPr/>
        </p:nvSpPr>
        <p:spPr bwMode="auto">
          <a:xfrm>
            <a:off x="9677994" y="4045148"/>
            <a:ext cx="415861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  <a:defRPr/>
            </a:pPr>
            <a:r>
              <a:rPr lang="en-US" sz="1750">
                <a:solidFill>
                  <a:srgbClr val="5B5F71"/>
                </a:solidFill>
                <a:latin typeface="Instrument Sans Medium"/>
                <a:ea typeface="Instrument Sans Medium"/>
                <a:cs typeface="Instrument Sans Medium"/>
              </a:rPr>
              <a:t>В 2014 году Сюдзи Накамура, совместно с Исаму Акасаки и Хироши Амано, был удостоен Нобелевской премии по физике.</a:t>
            </a:r>
            <a:endParaRPr lang="en-US" sz="1750"/>
          </a:p>
        </p:txBody>
      </p:sp>
      <p:sp>
        <p:nvSpPr>
          <p:cNvPr id="1960770421" name="Text 10"/>
          <p:cNvSpPr/>
          <p:nvPr/>
        </p:nvSpPr>
        <p:spPr bwMode="auto">
          <a:xfrm>
            <a:off x="793790" y="6114812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  <a:defRPr/>
            </a:pPr>
            <a:r>
              <a:rPr lang="en-US" sz="1750">
                <a:solidFill>
                  <a:srgbClr val="5B5F71"/>
                </a:solidFill>
                <a:latin typeface="Instrument Sans Medium"/>
                <a:ea typeface="Instrument Sans Medium"/>
                <a:cs typeface="Instrument Sans Medium"/>
              </a:rPr>
              <a:t>Белые светодиоды, созданные путём сочетания синего LED с жёлтым люминофором, произвели революцию в общем освещении, дисплеях и мобильных устройствах.</a:t>
            </a:r>
            <a:endParaRPr lang="en-US" sz="175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Slide 9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19552031" name="Text 0"/>
          <p:cNvSpPr/>
          <p:nvPr/>
        </p:nvSpPr>
        <p:spPr bwMode="auto">
          <a:xfrm>
            <a:off x="692468" y="850463"/>
            <a:ext cx="10538698" cy="4944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50"/>
              </a:lnSpc>
              <a:buNone/>
              <a:defRPr/>
            </a:pPr>
            <a:r>
              <a:rPr lang="en-US" sz="3100">
                <a:solidFill>
                  <a:srgbClr val="505468"/>
                </a:solidFill>
                <a:latin typeface="Instrument Sans Semi Bold"/>
                <a:ea typeface="Instrument Sans Semi Bold"/>
                <a:cs typeface="Instrument Sans Semi Bold"/>
              </a:rPr>
              <a:t>Борьба за признание и справедливое вознаграждение</a:t>
            </a:r>
            <a:endParaRPr lang="en-US" sz="3100"/>
          </a:p>
        </p:txBody>
      </p:sp>
      <p:sp>
        <p:nvSpPr>
          <p:cNvPr id="1485508142" name="Shape 1"/>
          <p:cNvSpPr/>
          <p:nvPr/>
        </p:nvSpPr>
        <p:spPr bwMode="auto">
          <a:xfrm>
            <a:off x="692468" y="3909417"/>
            <a:ext cx="13245465" cy="22860"/>
          </a:xfrm>
          <a:prstGeom prst="roundRect">
            <a:avLst>
              <a:gd name="adj" fmla="val 363508"/>
            </a:avLst>
          </a:prstGeom>
          <a:solidFill>
            <a:srgbClr val="C8C9CF"/>
          </a:solidFill>
          <a:ln/>
        </p:spPr>
      </p:sp>
      <p:sp>
        <p:nvSpPr>
          <p:cNvPr id="190160811" name="Shape 2"/>
          <p:cNvSpPr/>
          <p:nvPr/>
        </p:nvSpPr>
        <p:spPr bwMode="auto">
          <a:xfrm>
            <a:off x="3255883" y="3315891"/>
            <a:ext cx="22860" cy="593527"/>
          </a:xfrm>
          <a:prstGeom prst="roundRect">
            <a:avLst>
              <a:gd name="adj" fmla="val 363508"/>
            </a:avLst>
          </a:prstGeom>
          <a:solidFill>
            <a:srgbClr val="C8C9CF"/>
          </a:solidFill>
          <a:ln/>
        </p:spPr>
      </p:sp>
      <p:sp>
        <p:nvSpPr>
          <p:cNvPr id="236057223" name="Shape 3"/>
          <p:cNvSpPr/>
          <p:nvPr/>
        </p:nvSpPr>
        <p:spPr bwMode="auto">
          <a:xfrm>
            <a:off x="3044785" y="3686889"/>
            <a:ext cx="445055" cy="445055"/>
          </a:xfrm>
          <a:prstGeom prst="roundRect">
            <a:avLst>
              <a:gd name="adj" fmla="val 18671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sp>
        <p:nvSpPr>
          <p:cNvPr id="1721792078" name="Text 4"/>
          <p:cNvSpPr/>
          <p:nvPr/>
        </p:nvSpPr>
        <p:spPr bwMode="auto">
          <a:xfrm>
            <a:off x="3118961" y="3723977"/>
            <a:ext cx="296704" cy="3708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  <a:defRPr/>
            </a:pPr>
            <a:r>
              <a:rPr lang="en-US" sz="2300">
                <a:solidFill>
                  <a:srgbClr val="5B5F71"/>
                </a:solidFill>
                <a:latin typeface="Instrument Sans Semi Bold"/>
                <a:ea typeface="Instrument Sans Semi Bold"/>
                <a:cs typeface="Instrument Sans Semi Bold"/>
              </a:rPr>
              <a:t>1</a:t>
            </a:r>
            <a:endParaRPr lang="en-US" sz="2300"/>
          </a:p>
        </p:txBody>
      </p:sp>
      <p:sp>
        <p:nvSpPr>
          <p:cNvPr id="675126620" name="Text 5"/>
          <p:cNvSpPr/>
          <p:nvPr/>
        </p:nvSpPr>
        <p:spPr bwMode="auto">
          <a:xfrm>
            <a:off x="2030849" y="1740575"/>
            <a:ext cx="2473047" cy="3090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  <a:defRPr/>
            </a:pPr>
            <a:r>
              <a:rPr lang="en-US" sz="1900">
                <a:solidFill>
                  <a:srgbClr val="5B5F71"/>
                </a:solidFill>
                <a:latin typeface="Instrument Sans Semi Bold"/>
                <a:ea typeface="Instrument Sans Semi Bold"/>
                <a:cs typeface="Instrument Sans Semi Bold"/>
              </a:rPr>
              <a:t>Начало 1990-х</a:t>
            </a:r>
            <a:endParaRPr lang="en-US" sz="1900"/>
          </a:p>
        </p:txBody>
      </p:sp>
      <p:sp>
        <p:nvSpPr>
          <p:cNvPr id="157401377" name="Text 6"/>
          <p:cNvSpPr/>
          <p:nvPr/>
        </p:nvSpPr>
        <p:spPr bwMode="auto">
          <a:xfrm>
            <a:off x="890230" y="2168366"/>
            <a:ext cx="4754285" cy="9497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  <a:defRPr/>
            </a:pPr>
            <a:r>
              <a:rPr lang="en-US" sz="1550">
                <a:solidFill>
                  <a:srgbClr val="5B5F71"/>
                </a:solidFill>
                <a:latin typeface="Instrument Sans Medium"/>
                <a:ea typeface="Instrument Sans Medium"/>
                <a:cs typeface="Instrument Sans Medium"/>
              </a:rPr>
              <a:t>Накамура получает символическое вознаграждение от Nichia (около $180) за патент, ставший основой миллиардного бизнеса.</a:t>
            </a:r>
            <a:endParaRPr lang="en-US" sz="1550"/>
          </a:p>
        </p:txBody>
      </p:sp>
      <p:sp>
        <p:nvSpPr>
          <p:cNvPr id="892583638" name="Shape 7"/>
          <p:cNvSpPr/>
          <p:nvPr/>
        </p:nvSpPr>
        <p:spPr bwMode="auto">
          <a:xfrm>
            <a:off x="5954434" y="3909417"/>
            <a:ext cx="22860" cy="593527"/>
          </a:xfrm>
          <a:prstGeom prst="roundRect">
            <a:avLst>
              <a:gd name="adj" fmla="val 363508"/>
            </a:avLst>
          </a:prstGeom>
          <a:solidFill>
            <a:srgbClr val="C8C9CF"/>
          </a:solidFill>
          <a:ln/>
        </p:spPr>
      </p:sp>
      <p:sp>
        <p:nvSpPr>
          <p:cNvPr id="1928151574" name="Shape 8"/>
          <p:cNvSpPr/>
          <p:nvPr/>
        </p:nvSpPr>
        <p:spPr bwMode="auto">
          <a:xfrm>
            <a:off x="5743337" y="3686889"/>
            <a:ext cx="445055" cy="445055"/>
          </a:xfrm>
          <a:prstGeom prst="roundRect">
            <a:avLst>
              <a:gd name="adj" fmla="val 18671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sp>
        <p:nvSpPr>
          <p:cNvPr id="638120854" name="Text 9"/>
          <p:cNvSpPr/>
          <p:nvPr/>
        </p:nvSpPr>
        <p:spPr bwMode="auto">
          <a:xfrm>
            <a:off x="5817513" y="3723977"/>
            <a:ext cx="296704" cy="3708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  <a:defRPr/>
            </a:pPr>
            <a:r>
              <a:rPr lang="en-US" sz="2300">
                <a:solidFill>
                  <a:srgbClr val="5B5F71"/>
                </a:solidFill>
                <a:latin typeface="Instrument Sans Semi Bold"/>
                <a:ea typeface="Instrument Sans Semi Bold"/>
                <a:cs typeface="Instrument Sans Semi Bold"/>
              </a:rPr>
              <a:t>2</a:t>
            </a:r>
            <a:endParaRPr lang="en-US" sz="2300"/>
          </a:p>
        </p:txBody>
      </p:sp>
      <p:sp>
        <p:nvSpPr>
          <p:cNvPr id="224844913" name="Text 10"/>
          <p:cNvSpPr/>
          <p:nvPr/>
        </p:nvSpPr>
        <p:spPr bwMode="auto">
          <a:xfrm>
            <a:off x="4729401" y="4700707"/>
            <a:ext cx="2473047" cy="3090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  <a:defRPr/>
            </a:pPr>
            <a:r>
              <a:rPr lang="en-US" sz="1900">
                <a:solidFill>
                  <a:srgbClr val="5B5F71"/>
                </a:solidFill>
                <a:latin typeface="Instrument Sans Semi Bold"/>
                <a:ea typeface="Instrument Sans Semi Bold"/>
                <a:cs typeface="Instrument Sans Semi Bold"/>
              </a:rPr>
              <a:t>2001 год</a:t>
            </a:r>
            <a:endParaRPr lang="en-US" sz="1900"/>
          </a:p>
        </p:txBody>
      </p:sp>
      <p:sp>
        <p:nvSpPr>
          <p:cNvPr id="1097768274" name="Text 11"/>
          <p:cNvSpPr/>
          <p:nvPr/>
        </p:nvSpPr>
        <p:spPr bwMode="auto">
          <a:xfrm>
            <a:off x="3588782" y="5128498"/>
            <a:ext cx="4754285" cy="9497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  <a:defRPr/>
            </a:pPr>
            <a:r>
              <a:rPr lang="en-US" sz="1550">
                <a:solidFill>
                  <a:srgbClr val="5B5F71"/>
                </a:solidFill>
                <a:latin typeface="Instrument Sans Medium"/>
                <a:ea typeface="Instrument Sans Medium"/>
                <a:cs typeface="Instrument Sans Medium"/>
              </a:rPr>
              <a:t>После ухода из Nichia Накамура подаёт в суд, требуя справедливого вознаграждения за своё ключевое изобретение.</a:t>
            </a:r>
            <a:endParaRPr lang="en-US" sz="1550"/>
          </a:p>
        </p:txBody>
      </p:sp>
      <p:sp>
        <p:nvSpPr>
          <p:cNvPr id="1552192935" name="Shape 12"/>
          <p:cNvSpPr/>
          <p:nvPr/>
        </p:nvSpPr>
        <p:spPr bwMode="auto">
          <a:xfrm>
            <a:off x="8652986" y="3315891"/>
            <a:ext cx="22860" cy="593527"/>
          </a:xfrm>
          <a:prstGeom prst="roundRect">
            <a:avLst>
              <a:gd name="adj" fmla="val 363508"/>
            </a:avLst>
          </a:prstGeom>
          <a:solidFill>
            <a:srgbClr val="C8C9CF"/>
          </a:solidFill>
          <a:ln/>
        </p:spPr>
      </p:sp>
      <p:sp>
        <p:nvSpPr>
          <p:cNvPr id="828729720" name="Shape 13"/>
          <p:cNvSpPr/>
          <p:nvPr/>
        </p:nvSpPr>
        <p:spPr bwMode="auto">
          <a:xfrm>
            <a:off x="8441888" y="3686889"/>
            <a:ext cx="445055" cy="445055"/>
          </a:xfrm>
          <a:prstGeom prst="roundRect">
            <a:avLst>
              <a:gd name="adj" fmla="val 18671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sp>
        <p:nvSpPr>
          <p:cNvPr id="1269415061" name="Text 14"/>
          <p:cNvSpPr/>
          <p:nvPr/>
        </p:nvSpPr>
        <p:spPr bwMode="auto">
          <a:xfrm>
            <a:off x="8516064" y="3723977"/>
            <a:ext cx="296704" cy="3708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  <a:defRPr/>
            </a:pPr>
            <a:r>
              <a:rPr lang="en-US" sz="2300">
                <a:solidFill>
                  <a:srgbClr val="5B5F71"/>
                </a:solidFill>
                <a:latin typeface="Instrument Sans Semi Bold"/>
                <a:ea typeface="Instrument Sans Semi Bold"/>
                <a:cs typeface="Instrument Sans Semi Bold"/>
              </a:rPr>
              <a:t>3</a:t>
            </a:r>
            <a:endParaRPr lang="en-US" sz="2300"/>
          </a:p>
        </p:txBody>
      </p:sp>
      <p:sp>
        <p:nvSpPr>
          <p:cNvPr id="1255996607" name="Text 15"/>
          <p:cNvSpPr/>
          <p:nvPr/>
        </p:nvSpPr>
        <p:spPr bwMode="auto">
          <a:xfrm>
            <a:off x="7209353" y="1740575"/>
            <a:ext cx="2910126" cy="3090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  <a:defRPr/>
            </a:pPr>
            <a:r>
              <a:rPr lang="en-US" sz="1900">
                <a:solidFill>
                  <a:srgbClr val="5B5F71"/>
                </a:solidFill>
                <a:latin typeface="Instrument Sans Semi Bold"/>
                <a:ea typeface="Instrument Sans Semi Bold"/>
                <a:cs typeface="Instrument Sans Semi Bold"/>
              </a:rPr>
              <a:t>Первое решение (2004)</a:t>
            </a:r>
            <a:endParaRPr lang="en-US" sz="1900"/>
          </a:p>
        </p:txBody>
      </p:sp>
      <p:sp>
        <p:nvSpPr>
          <p:cNvPr id="2001313923" name="Text 16"/>
          <p:cNvSpPr/>
          <p:nvPr/>
        </p:nvSpPr>
        <p:spPr bwMode="auto">
          <a:xfrm>
            <a:off x="6287333" y="2168366"/>
            <a:ext cx="4754285" cy="9497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  <a:defRPr/>
            </a:pPr>
            <a:r>
              <a:rPr lang="en-US" sz="1550">
                <a:solidFill>
                  <a:srgbClr val="5B5F71"/>
                </a:solidFill>
                <a:latin typeface="Instrument Sans Medium"/>
                <a:ea typeface="Instrument Sans Medium"/>
                <a:cs typeface="Instrument Sans Medium"/>
              </a:rPr>
              <a:t>Японский суд изначально присуждает Накамуре 20 миллиардов йен (около 189 млн долларов) — беспрецедентный размер компенсации.</a:t>
            </a:r>
            <a:endParaRPr lang="en-US" sz="1550"/>
          </a:p>
        </p:txBody>
      </p:sp>
      <p:sp>
        <p:nvSpPr>
          <p:cNvPr id="1514226403" name="Shape 17"/>
          <p:cNvSpPr/>
          <p:nvPr/>
        </p:nvSpPr>
        <p:spPr bwMode="auto">
          <a:xfrm>
            <a:off x="11351538" y="3909417"/>
            <a:ext cx="22860" cy="593527"/>
          </a:xfrm>
          <a:prstGeom prst="roundRect">
            <a:avLst>
              <a:gd name="adj" fmla="val 363508"/>
            </a:avLst>
          </a:prstGeom>
          <a:solidFill>
            <a:srgbClr val="C8C9CF"/>
          </a:solidFill>
          <a:ln/>
        </p:spPr>
      </p:sp>
      <p:sp>
        <p:nvSpPr>
          <p:cNvPr id="275329229" name="Shape 18"/>
          <p:cNvSpPr/>
          <p:nvPr/>
        </p:nvSpPr>
        <p:spPr bwMode="auto">
          <a:xfrm>
            <a:off x="11140440" y="3686889"/>
            <a:ext cx="445055" cy="445055"/>
          </a:xfrm>
          <a:prstGeom prst="roundRect">
            <a:avLst>
              <a:gd name="adj" fmla="val 18671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sp>
        <p:nvSpPr>
          <p:cNvPr id="1843189854" name="Text 19"/>
          <p:cNvSpPr/>
          <p:nvPr/>
        </p:nvSpPr>
        <p:spPr bwMode="auto">
          <a:xfrm>
            <a:off x="11214616" y="3723977"/>
            <a:ext cx="296704" cy="3708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  <a:defRPr/>
            </a:pPr>
            <a:r>
              <a:rPr lang="en-US" sz="2300">
                <a:solidFill>
                  <a:srgbClr val="5B5F71"/>
                </a:solidFill>
                <a:latin typeface="Instrument Sans Semi Bold"/>
                <a:ea typeface="Instrument Sans Semi Bold"/>
                <a:cs typeface="Instrument Sans Semi Bold"/>
              </a:rPr>
              <a:t>4</a:t>
            </a:r>
            <a:endParaRPr lang="en-US" sz="2300"/>
          </a:p>
        </p:txBody>
      </p:sp>
      <p:sp>
        <p:nvSpPr>
          <p:cNvPr id="828948023" name="Text 20"/>
          <p:cNvSpPr/>
          <p:nvPr/>
        </p:nvSpPr>
        <p:spPr bwMode="auto">
          <a:xfrm>
            <a:off x="10080308" y="4700707"/>
            <a:ext cx="2565321" cy="3090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  <a:defRPr/>
            </a:pPr>
            <a:r>
              <a:rPr lang="en-US" sz="1900">
                <a:solidFill>
                  <a:srgbClr val="5B5F71"/>
                </a:solidFill>
                <a:latin typeface="Instrument Sans Semi Bold"/>
                <a:ea typeface="Instrument Sans Semi Bold"/>
                <a:cs typeface="Instrument Sans Semi Bold"/>
              </a:rPr>
              <a:t>Окончательный Итог</a:t>
            </a:r>
            <a:endParaRPr lang="en-US" sz="1900"/>
          </a:p>
        </p:txBody>
      </p:sp>
      <p:sp>
        <p:nvSpPr>
          <p:cNvPr id="1271106749" name="Text 21"/>
          <p:cNvSpPr/>
          <p:nvPr/>
        </p:nvSpPr>
        <p:spPr bwMode="auto">
          <a:xfrm>
            <a:off x="8985885" y="5128498"/>
            <a:ext cx="4754285" cy="12663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  <a:defRPr/>
            </a:pPr>
            <a:r>
              <a:rPr lang="en-US" sz="1550">
                <a:solidFill>
                  <a:srgbClr val="5B5F71"/>
                </a:solidFill>
                <a:latin typeface="Instrument Sans Medium"/>
                <a:ea typeface="Instrument Sans Medium"/>
                <a:cs typeface="Instrument Sans Medium"/>
              </a:rPr>
              <a:t>В результате апелляций и мирового соглашения Накамура получает </a:t>
            </a:r>
            <a:r>
              <a:rPr lang="en-US" sz="1550" b="1">
                <a:solidFill>
                  <a:srgbClr val="5B5F71"/>
                </a:solidFill>
                <a:latin typeface="Instrument Sans Medium"/>
                <a:ea typeface="Instrument Sans Medium"/>
                <a:cs typeface="Instrument Sans Medium"/>
              </a:rPr>
              <a:t>840 миллионов йен</a:t>
            </a:r>
            <a:r>
              <a:rPr lang="en-US" sz="1550">
                <a:solidFill>
                  <a:srgbClr val="5B5F71"/>
                </a:solidFill>
                <a:latin typeface="Instrument Sans Medium"/>
                <a:ea typeface="Instrument Sans Medium"/>
                <a:cs typeface="Instrument Sans Medium"/>
              </a:rPr>
              <a:t> (около 9 миллионов долларов), что стало крупнейшим корпоративным бонусом в истории Японии.</a:t>
            </a:r>
            <a:endParaRPr lang="en-US" sz="1550"/>
          </a:p>
        </p:txBody>
      </p:sp>
      <p:sp>
        <p:nvSpPr>
          <p:cNvPr id="399377520" name="Text 22"/>
          <p:cNvSpPr/>
          <p:nvPr/>
        </p:nvSpPr>
        <p:spPr bwMode="auto">
          <a:xfrm>
            <a:off x="989171" y="6839903"/>
            <a:ext cx="12948761" cy="3165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  <a:defRPr/>
            </a:pPr>
            <a:r>
              <a:rPr lang="en-US" sz="1550">
                <a:solidFill>
                  <a:srgbClr val="5B5F71"/>
                </a:solidFill>
                <a:latin typeface="Instrument Sans Medium"/>
                <a:ea typeface="Instrument Sans Medium"/>
                <a:cs typeface="Instrument Sans Medium"/>
              </a:rPr>
              <a:t>Этот судебный процесс стал прецедентом в Японии, подчеркнув права изобретателей на справедливую долю доходов от их патентов.</a:t>
            </a:r>
            <a:endParaRPr lang="en-US" sz="1550"/>
          </a:p>
        </p:txBody>
      </p:sp>
      <p:sp>
        <p:nvSpPr>
          <p:cNvPr id="1820229598" name="Shape 23"/>
          <p:cNvSpPr/>
          <p:nvPr/>
        </p:nvSpPr>
        <p:spPr bwMode="auto">
          <a:xfrm>
            <a:off x="692468" y="6617375"/>
            <a:ext cx="22860" cy="761643"/>
          </a:xfrm>
          <a:prstGeom prst="rect">
            <a:avLst/>
          </a:prstGeom>
          <a:solidFill>
            <a:srgbClr val="505468"/>
          </a:solidFill>
          <a:ln/>
        </p:spPr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theme/_rels/theme1.xml.rels><?xml version="1.0" encoding="UTF-8" standalone="yes"?><Relationships xmlns="http://schemas.openxmlformats.org/package/2006/relationships"></Relationships>
</file>

<file path=ppt/theme/theme1.xml><?xml version="1.0" encoding="utf-8"?>
<a:theme xmlns:a="http://schemas.openxmlformats.org/drawingml/2006/main" xmlns:r="http://schemas.openxmlformats.org/officeDocument/2006/relationships" xmlns:p="http://schemas.openxmlformats.org/presentation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ONLYOFFICE/9.1.0.167</Application>
  <PresentationFormat>On-screen Show (4:3)</PresentationFormat>
  <Paragraphs>0</Paragraphs>
  <Slides>11</Slides>
  <Notes>11</Notes>
  <HiddenSlides>0</HiddenSlides>
  <MMClips>2</MMClips>
  <ScaleCrop>0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Theme 1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</vt:vector>
  </TitlesOfParts>
  <Company/>
  <LinksUpToDate>0</LinksUpToDate>
  <SharedDoc>0</SharedDoc>
  <HyperlinksChanged>0</HyperlinksChanged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2</cp:revision>
  <dcterms:created xsi:type="dcterms:W3CDTF">2025-11-06T02:35:08Z</dcterms:created>
  <dcterms:modified xsi:type="dcterms:W3CDTF">2025-11-06T02:40:16Z</dcterms:modified>
</cp:coreProperties>
</file>